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1"/>
  </p:notesMasterIdLst>
  <p:sldIdLst>
    <p:sldId id="256" r:id="rId6"/>
    <p:sldId id="257" r:id="rId7"/>
    <p:sldId id="261" r:id="rId8"/>
    <p:sldId id="258" r:id="rId9"/>
    <p:sldId id="263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A3"/>
    <a:srgbClr val="EE9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890" autoAdjust="0"/>
  </p:normalViewPr>
  <p:slideViewPr>
    <p:cSldViewPr snapToGrid="0">
      <p:cViewPr varScale="1">
        <p:scale>
          <a:sx n="95" d="100"/>
          <a:sy n="95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0636A-2BBB-4956-9CC9-75F838CFFDBE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54D85-D866-45EA-8AC9-C2D833015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108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54D85-D866-45EA-8AC9-C2D83301549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585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just">
              <a:buFont typeface="+mj-lt"/>
              <a:buAutoNum type="arabicPeriod"/>
            </a:pPr>
            <a:endParaRPr lang="ru-RU" sz="1200" i="0" kern="1200" baseline="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54D85-D866-45EA-8AC9-C2D83301549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953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54D85-D866-45EA-8AC9-C2D83301549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84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54D85-D866-45EA-8AC9-C2D83301549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14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54D85-D866-45EA-8AC9-C2D83301549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653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27A-7247-48B8-8F6E-326A3B79AA1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1E3-E990-42AF-8F6D-4D47E6FA1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3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27A-7247-48B8-8F6E-326A3B79AA1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1E3-E990-42AF-8F6D-4D47E6FA1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9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27A-7247-48B8-8F6E-326A3B79AA1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1E3-E990-42AF-8F6D-4D47E6FA1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477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27A-7247-48B8-8F6E-326A3B79AA1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1E3-E990-42AF-8F6D-4D47E6FA1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2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27A-7247-48B8-8F6E-326A3B79AA1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1E3-E990-42AF-8F6D-4D47E6FA1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01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27A-7247-48B8-8F6E-326A3B79AA1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1E3-E990-42AF-8F6D-4D47E6FA1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48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27A-7247-48B8-8F6E-326A3B79AA1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1E3-E990-42AF-8F6D-4D47E6FA1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61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27A-7247-48B8-8F6E-326A3B79AA1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1E3-E990-42AF-8F6D-4D47E6FA1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405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27A-7247-48B8-8F6E-326A3B79AA1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1E3-E990-42AF-8F6D-4D47E6FA1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54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27A-7247-48B8-8F6E-326A3B79AA1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1E3-E990-42AF-8F6D-4D47E6FA1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30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27A-7247-48B8-8F6E-326A3B79AA1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1E3-E990-42AF-8F6D-4D47E6FA1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280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3B27A-7247-48B8-8F6E-326A3B79AA1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211E3-E990-42AF-8F6D-4D47E6FA1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86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2776975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рейтинге Свердловской области по полноте представления показателей в государственную автоматизированную информационную систему «Управление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 о заполнении данных по формам 1-ГУ и 1-МУ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2700338" y="14128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>
              <a:latin typeface="Calibri" pitchFamily="34" charset="0"/>
            </a:endParaRPr>
          </a:p>
        </p:txBody>
      </p:sp>
      <p:grpSp>
        <p:nvGrpSpPr>
          <p:cNvPr id="8" name="Группа 10"/>
          <p:cNvGrpSpPr>
            <a:grpSpLocks/>
          </p:cNvGrpSpPr>
          <p:nvPr/>
        </p:nvGrpSpPr>
        <p:grpSpPr bwMode="auto">
          <a:xfrm>
            <a:off x="323528" y="87917"/>
            <a:ext cx="7223308" cy="1015663"/>
            <a:chOff x="71351" y="58187"/>
            <a:chExt cx="7222921" cy="1016246"/>
          </a:xfrm>
        </p:grpSpPr>
        <p:pic>
          <p:nvPicPr>
            <p:cNvPr id="9" name="Рисунок 3" descr="СО_герб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51" y="118046"/>
              <a:ext cx="1116273" cy="790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 bwMode="auto">
            <a:xfrm>
              <a:off x="1745614" y="58187"/>
              <a:ext cx="5548658" cy="101624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ln w="1905">
                    <a:solidFill>
                      <a:schemeClr val="tx1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Правительство Свердловской области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n w="1905">
                    <a:solidFill>
                      <a:schemeClr val="tx1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Министерство транспорта и связи</a:t>
              </a:r>
              <a:endParaRPr lang="ru-RU" b="1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ln w="1905">
                    <a:solidFill>
                      <a:schemeClr val="tx1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Свердловской области</a:t>
              </a:r>
            </a:p>
          </p:txBody>
        </p:sp>
      </p:grpSp>
      <p:grpSp>
        <p:nvGrpSpPr>
          <p:cNvPr id="11" name="Группа 17"/>
          <p:cNvGrpSpPr>
            <a:grpSpLocks/>
          </p:cNvGrpSpPr>
          <p:nvPr/>
        </p:nvGrpSpPr>
        <p:grpSpPr bwMode="auto">
          <a:xfrm>
            <a:off x="0" y="5790710"/>
            <a:ext cx="9057517" cy="954107"/>
            <a:chOff x="0" y="5936178"/>
            <a:chExt cx="9057517" cy="954107"/>
          </a:xfrm>
        </p:grpSpPr>
        <p:sp>
          <p:nvSpPr>
            <p:cNvPr id="12" name="TextBox 7"/>
            <p:cNvSpPr txBox="1">
              <a:spLocks noChangeArrowheads="1"/>
            </p:cNvSpPr>
            <p:nvPr/>
          </p:nvSpPr>
          <p:spPr bwMode="auto">
            <a:xfrm>
              <a:off x="5241093" y="6582508"/>
              <a:ext cx="381642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24 ноября 2016 </a:t>
              </a: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года г. Екатеринбург</a:t>
              </a:r>
            </a:p>
          </p:txBody>
        </p:sp>
        <p:sp>
          <p:nvSpPr>
            <p:cNvPr id="13" name="TextBox 7"/>
            <p:cNvSpPr txBox="1">
              <a:spLocks noChangeArrowheads="1"/>
            </p:cNvSpPr>
            <p:nvPr/>
          </p:nvSpPr>
          <p:spPr bwMode="auto">
            <a:xfrm>
              <a:off x="0" y="5936178"/>
              <a:ext cx="7409794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Начальник отдела развития электронного правительства </a:t>
              </a:r>
              <a:b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и информационно-телекоммуникационной инфраструктуры </a:t>
              </a:r>
              <a:b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Министерства транспорта и связи Свердловской </a:t>
              </a: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области</a:t>
              </a:r>
            </a:p>
            <a:p>
              <a:pPr eaLnBrk="1" hangingPunct="1"/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П.В. Борисов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58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3" descr="СО_герб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7742"/>
            <a:ext cx="1116333" cy="79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86758" y="147742"/>
            <a:ext cx="7189075" cy="790219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+mn-lt"/>
                <a:cs typeface="Arial" panose="020B0604020202020204" pitchFamily="34" charset="0"/>
              </a:rPr>
              <a:t>Заполнение форм 1-ГУ и 1-МУ </a:t>
            </a:r>
            <a:br>
              <a:rPr lang="ru-RU" sz="3200" dirty="0" smtClean="0">
                <a:latin typeface="+mn-lt"/>
                <a:cs typeface="Arial" panose="020B0604020202020204" pitchFamily="34" charset="0"/>
              </a:rPr>
            </a:br>
            <a:r>
              <a:rPr lang="ru-RU" sz="3200" dirty="0" smtClean="0">
                <a:latin typeface="+mn-lt"/>
                <a:cs typeface="Arial" panose="020B0604020202020204" pitchFamily="34" charset="0"/>
              </a:rPr>
              <a:t>в АСУ ИОГВ</a:t>
            </a:r>
            <a:endParaRPr lang="ru-RU" sz="32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cs typeface="Arial" panose="020B0604020202020204" pitchFamily="34" charset="0"/>
              </a:rPr>
              <a:t>Начиная с 3 квартала 2016 года формы реализованы в АСУ ИОГВ;</a:t>
            </a:r>
          </a:p>
          <a:p>
            <a:pPr algn="just"/>
            <a:r>
              <a:rPr lang="ru-RU" dirty="0" smtClean="0">
                <a:cs typeface="Arial" panose="020B0604020202020204" pitchFamily="34" charset="0"/>
              </a:rPr>
              <a:t>Данные за предыдущие периоды загружены из ГАС «Управление» в АСУ ИОГВ;</a:t>
            </a:r>
          </a:p>
          <a:p>
            <a:pPr algn="just"/>
            <a:r>
              <a:rPr lang="ru-RU" dirty="0" smtClean="0">
                <a:cs typeface="Arial" panose="020B0604020202020204" pitchFamily="34" charset="0"/>
              </a:rPr>
              <a:t>В формы добавлены реквизиты по количеству межведомственных запросов;</a:t>
            </a:r>
          </a:p>
          <a:p>
            <a:pPr algn="just"/>
            <a:r>
              <a:rPr lang="ru-RU" dirty="0" smtClean="0">
                <a:cs typeface="Arial" panose="020B0604020202020204" pitchFamily="34" charset="0"/>
              </a:rPr>
              <a:t>Реализована выгрузка форм из АСУ ИОГВ </a:t>
            </a:r>
            <a:br>
              <a:rPr lang="ru-RU" dirty="0" smtClean="0">
                <a:cs typeface="Arial" panose="020B0604020202020204" pitchFamily="34" charset="0"/>
              </a:rPr>
            </a:br>
            <a:r>
              <a:rPr lang="ru-RU" dirty="0" smtClean="0">
                <a:cs typeface="Arial" panose="020B0604020202020204" pitchFamily="34" charset="0"/>
              </a:rPr>
              <a:t>в ГАС «Управление».</a:t>
            </a:r>
          </a:p>
          <a:p>
            <a:pPr algn="just"/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64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3" descr="СО_герб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7742"/>
            <a:ext cx="1116333" cy="79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1786758" y="147742"/>
            <a:ext cx="7189075" cy="790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+mn-lt"/>
                <a:cs typeface="Arial" panose="020B0604020202020204" pitchFamily="34" charset="0"/>
              </a:rPr>
              <a:t>По 2015 году данные </a:t>
            </a:r>
            <a:r>
              <a:rPr lang="ru-RU" sz="3200" b="1" dirty="0" smtClean="0">
                <a:latin typeface="+mn-lt"/>
                <a:cs typeface="Arial" panose="020B0604020202020204" pitchFamily="34" charset="0"/>
              </a:rPr>
              <a:t>не введены</a:t>
            </a:r>
            <a:r>
              <a:rPr lang="ru-RU" sz="3200" dirty="0" smtClean="0">
                <a:latin typeface="+mn-lt"/>
                <a:cs typeface="Arial" panose="020B0604020202020204" pitchFamily="34" charset="0"/>
              </a:rPr>
              <a:t>:</a:t>
            </a:r>
            <a:endParaRPr lang="ru-RU" sz="3200" dirty="0"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823460"/>
              </p:ext>
            </p:extLst>
          </p:nvPr>
        </p:nvGraphicFramePr>
        <p:xfrm>
          <a:off x="561173" y="1156101"/>
          <a:ext cx="8223903" cy="5098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0431"/>
                <a:gridCol w="3269211"/>
                <a:gridCol w="1764261"/>
              </a:tblGrid>
              <a:tr h="258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 3 квартал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4 квартал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2015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54965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Дружининское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г.п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965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Кленовское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с.п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965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Галкинское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с.п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965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Кузнецовское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с.п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965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Унже-</a:t>
                      </a:r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Павинское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с.п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965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Махнёвское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м.о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965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г.о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. 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Верхнее Дуброво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965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Волчанский </a:t>
                      </a:r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г.о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965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г.о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. 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Верхотурский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965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Гаринский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г.о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Тугулымский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г.о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63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г.п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. 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Верхние Серги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>
                    <a:noFill/>
                  </a:tcPr>
                </a:tc>
              </a:tr>
              <a:tr h="28563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Министерство культуры Свердловской области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noFill/>
                  </a:tcPr>
                </a:tc>
              </a:tr>
              <a:tr h="1743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Министерство социальной политики Свердловской области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Артинский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г.о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Тавдинский </a:t>
                      </a:r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г.о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г.о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. 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Красноуфимск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noFill/>
                  </a:tcPr>
                </a:tc>
              </a:tr>
              <a:tr h="345066"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г.о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. 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Верхняя Тура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10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3" descr="СО_герб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7742"/>
            <a:ext cx="1116333" cy="79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786758" y="147742"/>
            <a:ext cx="7189075" cy="79021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+mn-lt"/>
                <a:cs typeface="Arial" panose="020B0604020202020204" pitchFamily="34" charset="0"/>
              </a:rPr>
              <a:t>По 2016 году данные </a:t>
            </a:r>
            <a:r>
              <a:rPr lang="ru-RU" sz="3200" b="1" dirty="0" smtClean="0">
                <a:latin typeface="+mn-lt"/>
                <a:cs typeface="Arial" panose="020B0604020202020204" pitchFamily="34" charset="0"/>
              </a:rPr>
              <a:t>не введены</a:t>
            </a:r>
            <a:r>
              <a:rPr lang="ru-RU" sz="3200" dirty="0" smtClean="0">
                <a:latin typeface="+mn-lt"/>
                <a:cs typeface="Arial" panose="020B0604020202020204" pitchFamily="34" charset="0"/>
              </a:rPr>
              <a:t>:</a:t>
            </a:r>
            <a:endParaRPr lang="ru-RU" sz="3200" dirty="0"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002716"/>
              </p:ext>
            </p:extLst>
          </p:nvPr>
        </p:nvGraphicFramePr>
        <p:xfrm>
          <a:off x="606751" y="1099492"/>
          <a:ext cx="8212509" cy="25757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73159"/>
                <a:gridCol w="2986433"/>
                <a:gridCol w="2152917"/>
              </a:tblGrid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</a:rPr>
                        <a:t>1 квартал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4" marR="7634" marT="763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</a:rPr>
                        <a:t>2 квартал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4" marR="7634" marT="763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</a:rPr>
                        <a:t>3 квартал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4" marR="7634" marT="7634" marB="0" anchor="ctr">
                    <a:solidFill>
                      <a:schemeClr val="accent1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>
                          <a:effectLst/>
                        </a:rPr>
                        <a:t>Кузнецовское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с.п</a:t>
                      </a:r>
                      <a:r>
                        <a:rPr lang="ru-RU" sz="1600" u="none" strike="noStrike" dirty="0" smtClean="0">
                          <a:effectLst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4" marR="7634" marT="763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Унже-</a:t>
                      </a:r>
                      <a:r>
                        <a:rPr lang="ru-RU" sz="1600" u="none" strike="noStrike" dirty="0" err="1">
                          <a:effectLst/>
                        </a:rPr>
                        <a:t>Павинское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с.п</a:t>
                      </a:r>
                      <a:r>
                        <a:rPr lang="ru-RU" sz="1600" u="none" strike="noStrike" dirty="0" smtClean="0">
                          <a:effectLst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4" marR="7634" marT="763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>
                          <a:effectLst/>
                        </a:rPr>
                        <a:t>Кленовское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с.п</a:t>
                      </a:r>
                      <a:r>
                        <a:rPr lang="ru-RU" sz="1600" u="none" strike="noStrike" dirty="0" smtClean="0">
                          <a:effectLst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4" marR="7634" marT="763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 smtClean="0">
                          <a:effectLst/>
                        </a:rPr>
                        <a:t>г.о</a:t>
                      </a:r>
                      <a:r>
                        <a:rPr lang="ru-RU" sz="1600" u="none" strike="noStrike" dirty="0" smtClean="0">
                          <a:effectLst/>
                        </a:rPr>
                        <a:t>. </a:t>
                      </a:r>
                      <a:r>
                        <a:rPr lang="ru-RU" sz="1600" u="none" strike="noStrike" dirty="0">
                          <a:effectLst/>
                        </a:rPr>
                        <a:t>Верхотурский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4" marR="7634" marT="763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>
                          <a:effectLst/>
                        </a:rPr>
                        <a:t>Тугулымский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г.о</a:t>
                      </a:r>
                      <a:r>
                        <a:rPr lang="ru-RU" sz="1600" u="none" strike="noStrike" dirty="0" smtClean="0">
                          <a:effectLst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4" marR="7634" marT="763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Зареченское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с.п</a:t>
                      </a:r>
                      <a:r>
                        <a:rPr lang="ru-RU" sz="1600" u="none" strike="noStrike" dirty="0" smtClean="0">
                          <a:effectLst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4" marR="7634" marT="763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 smtClean="0">
                          <a:effectLst/>
                        </a:rPr>
                        <a:t>г.о</a:t>
                      </a:r>
                      <a:r>
                        <a:rPr lang="ru-RU" sz="1600" u="none" strike="noStrike" dirty="0" smtClean="0">
                          <a:effectLst/>
                        </a:rPr>
                        <a:t>. </a:t>
                      </a:r>
                      <a:r>
                        <a:rPr lang="ru-RU" sz="1600" u="none" strike="noStrike" dirty="0">
                          <a:effectLst/>
                        </a:rPr>
                        <a:t>Красноуфимск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4" marR="7634" marT="763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4" marR="7634" marT="7634" marB="0"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Волчанский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г.о</a:t>
                      </a:r>
                      <a:r>
                        <a:rPr lang="ru-RU" sz="1600" u="none" strike="noStrike" dirty="0" smtClean="0">
                          <a:effectLst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4" marR="7634" marT="763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 smtClean="0">
                          <a:effectLst/>
                        </a:rPr>
                        <a:t>г.п</a:t>
                      </a:r>
                      <a:r>
                        <a:rPr lang="ru-RU" sz="1600" u="none" strike="noStrike" dirty="0" smtClean="0">
                          <a:effectLst/>
                        </a:rPr>
                        <a:t>. Верхние </a:t>
                      </a:r>
                      <a:r>
                        <a:rPr lang="ru-RU" sz="1600" u="none" strike="noStrike" dirty="0">
                          <a:effectLst/>
                        </a:rPr>
                        <a:t>Серги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4" marR="7634" marT="763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err="1" smtClean="0">
                          <a:effectLst/>
                        </a:rPr>
                        <a:t>г.о</a:t>
                      </a:r>
                      <a:r>
                        <a:rPr lang="ru-RU" sz="1600" u="none" strike="noStrike" dirty="0" smtClean="0">
                          <a:effectLst/>
                        </a:rPr>
                        <a:t>. </a:t>
                      </a:r>
                      <a:r>
                        <a:rPr lang="ru-RU" sz="1600" u="none" strike="noStrike" dirty="0">
                          <a:effectLst/>
                        </a:rPr>
                        <a:t>Верхняя тура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4" marR="7634" marT="763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г.о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. Верхнее Дуброво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4" marR="7634" marT="763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6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5800" y="365125"/>
            <a:ext cx="10515600" cy="5865554"/>
          </a:xfrm>
        </p:spPr>
        <p:txBody>
          <a:bodyPr/>
          <a:lstStyle/>
          <a:p>
            <a:pPr algn="ctr"/>
            <a:r>
              <a:rPr lang="ru-RU" dirty="0" smtClean="0">
                <a:latin typeface="+mn-lt"/>
                <a:cs typeface="Arial" panose="020B0604020202020204" pitchFamily="34" charset="0"/>
              </a:rPr>
              <a:t>Спасибо за внимание!</a:t>
            </a:r>
            <a:endParaRPr lang="ru-RU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3" descr="СО_герб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7742"/>
            <a:ext cx="1116333" cy="79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29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92677254B3E1E4A88CA02CAF4EFCCE9" ma:contentTypeVersion="1" ma:contentTypeDescription="Создание документа." ma:contentTypeScope="" ma:versionID="04c22404e86175c2d1edb23934375146">
  <xsd:schema xmlns:xsd="http://www.w3.org/2001/XMLSchema" xmlns:xs="http://www.w3.org/2001/XMLSchema" xmlns:p="http://schemas.microsoft.com/office/2006/metadata/properties" xmlns:ns1="http://schemas.microsoft.com/sharepoint/v3" xmlns:ns2="bcb4b992-8298-4bb4-9783-7d1db5adba34" targetNamespace="http://schemas.microsoft.com/office/2006/metadata/properties" ma:root="true" ma:fieldsID="8b79c2a80035176314ba4f3e027b9332" ns1:_="" ns2:_="">
    <xsd:import namespace="http://schemas.microsoft.com/sharepoint/v3"/>
    <xsd:import namespace="bcb4b992-8298-4bb4-9783-7d1db5adba3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&quot;Дата начала расписания&quot; — это столбец сайта, созданный средством публикации. Он используется для указания даты и времени первого отображения данной страницы для посетителей сайта.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&quot;Дата окончания расписания&quot; — это столбец сайта, созданный средством публикации. Он используется для указания даты и времени прекращения отображения данной страницы для посетителей сайта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b4b992-8298-4bb4-9783-7d1db5adba34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1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42933C-24BF-460B-8D07-639C13193E1D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bcb4b992-8298-4bb4-9783-7d1db5adba3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DE9E73B-588C-42DC-A06A-A1CA298AE0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70B862-62C1-4DD1-B428-AFE0B8CDAE2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6203D3F-CE2C-41F6-B1AB-E99113D9A2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cb4b992-8298-4bb4-9783-7d1db5adba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1329</TotalTime>
  <Words>222</Words>
  <Application>Microsoft Office PowerPoint</Application>
  <PresentationFormat>Экран (4:3)</PresentationFormat>
  <Paragraphs>56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О рейтинге Свердловской области по полноте представления показателей в государственную автоматизированную информационную систему «Управление»: о заполнении данных по формам 1-ГУ и 1-МУ</vt:lpstr>
      <vt:lpstr>Заполнение форм 1-ГУ и 1-МУ  в АСУ ИОГВ</vt:lpstr>
      <vt:lpstr>Презентация PowerPoint</vt:lpstr>
      <vt:lpstr>По 2016 году данные не введены:</vt:lpstr>
      <vt:lpstr>Спасибо за внимание!</vt:lpstr>
    </vt:vector>
  </TitlesOfParts>
  <Company>Министерство транспорта и связи Свердловской области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достижении целевого показателя «Доля граждан, использующих механизм получения государственных и муниципальных услуг в электронной форме, к 2018 году – не менее 70 процентов», установленного Указом Президента Российской Федерации от 7мая 2012 года № 601 «Об основных направлениях совершенствования системы государственного управления»</dc:title>
  <dc:creator>Хватов Андрей Евгеньевич</dc:creator>
  <cp:lastModifiedBy>Закирова Олеся Нурихановна</cp:lastModifiedBy>
  <cp:revision>152</cp:revision>
  <cp:lastPrinted>2016-08-30T10:09:15Z</cp:lastPrinted>
  <dcterms:created xsi:type="dcterms:W3CDTF">2016-08-11T09:07:21Z</dcterms:created>
  <dcterms:modified xsi:type="dcterms:W3CDTF">2016-11-23T14:12:18Z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0x010100A92677254B3E1E4A88CA02CAF4EFCCE9</vt:lpwstr>
  </property>
</Properties>
</file>