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57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70" r:id="rId12"/>
    <p:sldId id="272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C1DEA971-D315-4D76-A59E-2D29F44BEA15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4056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ln w="0">
            <a:noFill/>
          </a:ln>
        </p:spPr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Анализ результатов мониторинга качества предоставления государственных и муниципальных услуг Свердловской области по итогам </a:t>
            </a:r>
            <a:r>
              <a:rPr lang="en-US" sz="2000" b="0" strike="noStrike" spc="-1">
                <a:solidFill>
                  <a:srgbClr val="000000"/>
                </a:solidFill>
                <a:latin typeface="Times New Roman"/>
              </a:rPr>
              <a:t>I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квартала 2018 года проведен на основе выгрузки из АСУ ИОГВ по состоянию на 24 мая 2018 года.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Как уже было сказано ранее, по ряду муниципальных образований/органов власти сведения в систему не занесены либо не утверждены. В связи с чем, результаты проведенного анализа следует считать предварительными.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sldNum" idx="10"/>
          </p:nvPr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E07D84FA-D43B-4299-BB66-48571D15E3CD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98116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ln w="0">
            <a:noFill/>
          </a:ln>
        </p:spPr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 dirty="0">
                <a:solidFill>
                  <a:srgbClr val="000000"/>
                </a:solidFill>
                <a:latin typeface="Times New Roman"/>
                <a:ea typeface="+mn-ea"/>
              </a:rPr>
              <a:t>Доклад окончен, благодарю за внимание!</a:t>
            </a:r>
            <a:endParaRPr lang="ru-R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sldNum" idx="24"/>
          </p:nvPr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049C574E-3D95-4563-9BE1-0C7456039450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5754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ln w="0">
            <a:noFill/>
          </a:ln>
        </p:spPr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sldNum" idx="11"/>
          </p:nvPr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177C784-F798-4049-89AA-646A13D2B38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707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ln w="0">
            <a:noFill/>
          </a:ln>
        </p:spPr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sldNum" idx="14"/>
          </p:nvPr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B5256C90-0D89-4315-8164-D8424782D2E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1370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ln w="0">
            <a:noFill/>
          </a:ln>
        </p:spPr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На данном слайде представлен рейтинг исполнительных органов государственной власти Свердловской области по доле услуг, полученных через МФЦ.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Первые позиции в рейтинге занимают: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1. Департамент государственного жилищного и строительного надзора Свердловской области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2. Министерство социальной политики Свердловской области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3. Управление архивами Свердловской области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4. Департамент ветеринарии Свердловской области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5. Министерство здравоохранения Свердловской области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Следует отметить Министерство здравоохранения Свердловской области, попавшее в оба рейтинга в группу лидеров и занимающее соответственно 3 и 5 рейтинговые места. 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sldNum" idx="15"/>
          </p:nvPr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3AA11BED-23E0-48DF-9665-84191866940C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51150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ln w="0">
            <a:noFill/>
          </a:ln>
        </p:spPr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sldNum" idx="16"/>
          </p:nvPr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9DC7B1EF-8139-4AD8-83D3-E4EC5DF68416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7374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ln w="0">
            <a:noFill/>
          </a:ln>
        </p:spPr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На данном слайде представлено количество обращений заявителей в органы  местного самоуправления Свердловской области за </a:t>
            </a: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I</a:t>
            </a: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 квартал 2018 года по данным АСУ ИОГВ по состоянию на 24.05.2018.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Почти половина обращений в отчетном периоде зарегистрирована в городе Екатеринбурге (47,5% от общего числа обращений в органы местного самоуправления.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Среди управленческих округов лидирующее место занимает Горнозаводской управленческий округ – 37,3%.     Наибольшее количество запросов в Горнозаводском округе приходится  на Город Нижний Тагил – 49,2% обращений, зарегистрированных в округе,    31,7% - на Верхнесалдинский городской округ,     15,9% - на Новоуральский городской округ.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На остальные управленческие округа приходится незначительная доля обращений. 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В Северном управленческом округе основную долю составляют обращения, зарегистрированные в Городе Лесной – 61,2%, в Городском округе Карпинск – 18,6%.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В Западном управленческом округе – 47,2%в Полевском городском округе и 19% в Городском округе Красноуфимск.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В Южном управленческом округе – 22,3% в городском округе Рефтинский, 17,2% в Каменском городском округе и 13,6% в Городе Каменск-Уральский.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В Восточном управленческом округе – 15,7% в Городе Алапаевск, 13,8% в Тавдинском городском округе, 12,9% в Режевском городском округе.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sldNum" idx="17"/>
          </p:nvPr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86271C5C-999C-44F1-8DE2-B48F9B5975B1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5896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ln w="0">
            <a:noFill/>
          </a:ln>
        </p:spPr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sldNum" idx="19"/>
          </p:nvPr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596E884E-348C-488F-B892-00B302D4B1B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1022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ln w="0">
            <a:noFill/>
          </a:ln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На данном слайде представлен рейтинг исполнительных органов государственной власти Свердловской области по доле услуг, полученных через МФЦ.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Первые позиции в рейтинге занимают: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1. Департамент государственного жилищного и строительного надзора Свердловской области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2. Министерство социальной политики Свердловской области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3. Управление архивами Свердловской области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4. Департамент ветеринарии Свердловской области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5. Министерство здравоохранения Свердловской области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Следует отметить Министерство здравоохранения Свердловской области, попавшее в оба рейтинга в группу лидеров и занимающее соответственно 3 и 5 рейтинговые места. 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sldNum" idx="20"/>
          </p:nvPr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AE9E8900-5FA6-4B95-B941-639FA89A34B3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5799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ln w="0">
            <a:noFill/>
          </a:ln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sldNum" idx="21"/>
          </p:nvPr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354935B0-1BC2-4407-A003-572CFE4FF9DC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2617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F946270-30AA-4360-8FB4-84FE0BD306B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0AB4015-F38A-463C-8E70-051BC146D5C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DF68EF9-CA2A-4C73-9C3E-4469EC95D36A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15FF873-234A-4189-A67C-E4564EF9A25D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A2D6FDB-BBE9-4470-BC6E-6BE1F5392F9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8A975F3-0963-40DD-A873-AF74AF6817D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204D7D3-5305-42F4-AF08-02DD6FC28BD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5AC78BF-671D-4348-A66F-E55857AD7F0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6B2C411-6E70-4281-B7DA-16B788B3DC5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5ABA540-413A-46D2-9B41-03D0268AC8E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1ABDADA-96D0-4915-A7FC-BE55C5BFB33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8B12344-8F81-4D10-A01F-D8FAAA5B0D33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662A65C-72F4-4B54-91CD-502F764B6A9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497EB19-5AEF-4F63-90E8-96E6CDBC3B0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719D168-8E87-4A6A-BB67-24A3EBD9E49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237F562-4DFB-40E6-98CF-C5F676AAF6CB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61E2B99-DD61-4407-B673-1426202E5BB8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8DA3B01-6B5E-4258-9196-4C55DB80FB1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F9620DE-0025-4F46-82FE-843A8E73A67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2B5128E-263C-44EC-8C47-D0ADDA6518B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343DBDD-B9AF-4B45-B8E9-A0C1F0DE21ED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79C9F22-8BE7-400B-8F94-534B7EA1B91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8E17CDB-359D-442B-AD2D-36C29F1F908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E89F555-FF6A-416E-85CA-CD941C1D987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3F932EC-CC13-459F-B03E-91A435C1A3AE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628560" y="6356520"/>
            <a:ext cx="20566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DB9396BD-68EA-4628-BE7A-E1FD8E87E56D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628560" y="6356520"/>
            <a:ext cx="20566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0" y="1430280"/>
            <a:ext cx="9143280" cy="252341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32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 результатах </a:t>
            </a:r>
            <a:r>
              <a:rPr sz="32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sz="32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32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мониторинга качества предоставления государственных </a:t>
            </a:r>
            <a:r>
              <a:rPr lang="ru-RU" sz="32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32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муниципальных услуг </a:t>
            </a:r>
            <a:r>
              <a:rPr lang="ru-RU" sz="32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32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32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Свердловской </a:t>
            </a:r>
            <a:r>
              <a:rPr lang="ru-RU" sz="32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области</a:t>
            </a:r>
            <a:r>
              <a:rPr sz="32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sz="32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32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 итогам 2022 года</a:t>
            </a:r>
            <a:endParaRPr lang="ru-RU" sz="3200" b="0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89" name="TextBox 12"/>
          <p:cNvSpPr/>
          <p:nvPr/>
        </p:nvSpPr>
        <p:spPr>
          <a:xfrm>
            <a:off x="2700360" y="1413000"/>
            <a:ext cx="183600" cy="36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grpSp>
        <p:nvGrpSpPr>
          <p:cNvPr id="90" name="Группа 10"/>
          <p:cNvGrpSpPr/>
          <p:nvPr/>
        </p:nvGrpSpPr>
        <p:grpSpPr>
          <a:xfrm>
            <a:off x="323640" y="147600"/>
            <a:ext cx="8187480" cy="789480"/>
            <a:chOff x="323640" y="147600"/>
            <a:chExt cx="8187480" cy="789480"/>
          </a:xfrm>
        </p:grpSpPr>
        <p:pic>
          <p:nvPicPr>
            <p:cNvPr id="91" name="Рисунок 3" descr="СО_герб.png"/>
            <p:cNvPicPr/>
            <p:nvPr/>
          </p:nvPicPr>
          <p:blipFill>
            <a:blip r:embed="rId3"/>
            <a:stretch/>
          </p:blipFill>
          <p:spPr>
            <a:xfrm>
              <a:off x="323640" y="147600"/>
              <a:ext cx="1419840" cy="7894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2" name="TextBox 9"/>
            <p:cNvSpPr/>
            <p:nvPr/>
          </p:nvSpPr>
          <p:spPr>
            <a:xfrm>
              <a:off x="1744200" y="212760"/>
              <a:ext cx="6766920" cy="706432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2000" b="1" strike="noStrike" spc="-1" dirty="0">
                  <a:solidFill>
                    <a:srgbClr val="000000"/>
                  </a:solidFill>
                  <a:latin typeface="Liberation Serif" panose="02020603050405020304" pitchFamily="18" charset="0"/>
                  <a:ea typeface="Liberation Serif" panose="02020603050405020304" pitchFamily="18" charset="0"/>
                  <a:cs typeface="Liberation Serif" panose="02020603050405020304" pitchFamily="18" charset="0"/>
                </a:rPr>
                <a:t>Министерство экономики и территориального развития Свердловской области</a:t>
              </a:r>
              <a:endParaRPr lang="ru-RU" sz="2000" b="0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endParaRPr>
            </a:p>
          </p:txBody>
        </p:sp>
      </p:grpSp>
      <p:sp>
        <p:nvSpPr>
          <p:cNvPr id="93" name="TextBox 7"/>
          <p:cNvSpPr/>
          <p:nvPr/>
        </p:nvSpPr>
        <p:spPr>
          <a:xfrm>
            <a:off x="613440" y="5416200"/>
            <a:ext cx="7409160" cy="30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endParaRPr lang="ru-RU" sz="1400" b="1" strike="noStrike" spc="-1">
              <a:solidFill>
                <a:srgbClr val="000000"/>
              </a:solidFill>
              <a:latin typeface="Times New Roman"/>
              <a:ea typeface="DejaVu Sans"/>
            </a:endParaRPr>
          </a:p>
        </p:txBody>
      </p:sp>
      <p:sp>
        <p:nvSpPr>
          <p:cNvPr id="94" name="TextBox 7"/>
          <p:cNvSpPr/>
          <p:nvPr/>
        </p:nvSpPr>
        <p:spPr>
          <a:xfrm>
            <a:off x="4833256" y="4446891"/>
            <a:ext cx="3947829" cy="15682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r>
              <a:rPr lang="ru-RU" sz="2000" b="1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Татьяна Викторовна </a:t>
            </a:r>
            <a:r>
              <a:rPr lang="ru-RU" sz="2000" b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Гладкова</a:t>
            </a:r>
            <a:endParaRPr lang="ru-RU" sz="2000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b="1" i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Заместитель Министра </a:t>
            </a:r>
            <a:r>
              <a:rPr lang="ru-RU" sz="2000" b="1" i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экономики и </a:t>
            </a:r>
            <a:r>
              <a:rPr lang="ru-RU" sz="2000" b="1" i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территориального </a:t>
            </a:r>
            <a:r>
              <a:rPr lang="ru-RU" sz="2000" b="1" i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развития Свердловской области</a:t>
            </a:r>
            <a:endParaRPr lang="ru-RU" sz="2000" b="0" i="1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TextBox 7"/>
          <p:cNvSpPr/>
          <p:nvPr/>
        </p:nvSpPr>
        <p:spPr>
          <a:xfrm>
            <a:off x="2410200" y="6238080"/>
            <a:ext cx="381564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3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апреля 2023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года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Прямоугольник 2"/>
          <p:cNvSpPr/>
          <p:nvPr/>
        </p:nvSpPr>
        <p:spPr>
          <a:xfrm>
            <a:off x="1045166" y="450566"/>
            <a:ext cx="7920000" cy="61848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2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Вопрос перевода и предоставления государственных и муниципальных услуг        в электронный </a:t>
            </a:r>
            <a:r>
              <a:rPr lang="ru-RU" sz="22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вид, обеспечивающий </a:t>
            </a:r>
            <a:r>
              <a:rPr lang="ru-RU" sz="22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реализацию принципов многоканальности, экстерриториальности, </a:t>
            </a:r>
            <a:r>
              <a:rPr lang="ru-RU" sz="2200" b="1" strike="noStrike" spc="-1" dirty="0" err="1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проактивности</a:t>
            </a:r>
            <a:r>
              <a:rPr lang="ru-RU" sz="22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предоставления услуг, что представляет дополнительные возможности для их получения заявителями, находится на особом контроле.</a:t>
            </a:r>
            <a:endParaRPr lang="ru-RU" sz="2200" b="0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2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Организовать работу по повышению доли граждан, получающих услуги в электронном виде в муниципальных образованиях, где уровень данного показателя ниже </a:t>
            </a:r>
            <a:r>
              <a:rPr lang="ru-RU" sz="22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2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2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70 </a:t>
            </a:r>
            <a:r>
              <a:rPr lang="ru-RU" sz="22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процентов.</a:t>
            </a:r>
            <a:endParaRPr lang="ru-RU" sz="2200" b="0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2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целях минимизации взаимодействия заявителей со специалистами органов власти, предоставляющих муниципальные услуги, необходимо проводить планомерную работу по снижению доли обращений заявителей непосредственно в орган власти.</a:t>
            </a:r>
            <a:endParaRPr lang="ru-RU" sz="2200" b="0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46" name="CustomShape 6"/>
          <p:cNvSpPr/>
          <p:nvPr/>
        </p:nvSpPr>
        <p:spPr>
          <a:xfrm>
            <a:off x="205063" y="749605"/>
            <a:ext cx="947520" cy="100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6000" b="1" strike="noStrike" spc="-1" dirty="0">
                <a:solidFill>
                  <a:srgbClr val="548235"/>
                </a:solidFill>
                <a:latin typeface="Wingdings 2"/>
                <a:ea typeface="SimSun"/>
              </a:rPr>
              <a:t></a:t>
            </a:r>
            <a:endParaRPr lang="ru-RU" sz="6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CustomShape 1"/>
          <p:cNvSpPr/>
          <p:nvPr/>
        </p:nvSpPr>
        <p:spPr>
          <a:xfrm>
            <a:off x="312480" y="3335795"/>
            <a:ext cx="947520" cy="100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6000" b="1" strike="noStrike" spc="-1" dirty="0">
                <a:solidFill>
                  <a:srgbClr val="548235"/>
                </a:solidFill>
                <a:latin typeface="Wingdings 2"/>
                <a:ea typeface="SimSun"/>
              </a:rPr>
              <a:t></a:t>
            </a:r>
            <a:endParaRPr lang="ru-RU" sz="6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265577" y="4985608"/>
            <a:ext cx="947520" cy="100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6000" b="1" strike="noStrike" spc="-1" dirty="0">
                <a:solidFill>
                  <a:srgbClr val="548235"/>
                </a:solidFill>
                <a:latin typeface="Wingdings 2"/>
                <a:ea typeface="SimSun"/>
              </a:rPr>
              <a:t></a:t>
            </a:r>
            <a:endParaRPr lang="ru-RU" sz="6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-685800" y="365040"/>
            <a:ext cx="10514880" cy="586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5500" b="0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Спасибо за внимание!</a:t>
            </a:r>
          </a:p>
        </p:txBody>
      </p:sp>
      <p:pic>
        <p:nvPicPr>
          <p:cNvPr id="151" name="Рисунок 3" descr="СО_герб.png"/>
          <p:cNvPicPr/>
          <p:nvPr/>
        </p:nvPicPr>
        <p:blipFill>
          <a:blip r:embed="rId3"/>
          <a:stretch/>
        </p:blipFill>
        <p:spPr>
          <a:xfrm>
            <a:off x="323640" y="147600"/>
            <a:ext cx="1115640" cy="789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Рисунок 3" descr="СО_герб.png"/>
          <p:cNvPicPr/>
          <p:nvPr/>
        </p:nvPicPr>
        <p:blipFill>
          <a:blip r:embed="rId3"/>
          <a:stretch/>
        </p:blipFill>
        <p:spPr>
          <a:xfrm>
            <a:off x="323640" y="147600"/>
            <a:ext cx="1115640" cy="789480"/>
          </a:xfrm>
          <a:prstGeom prst="rect">
            <a:avLst/>
          </a:prstGeom>
          <a:ln w="0">
            <a:noFill/>
          </a:ln>
        </p:spPr>
      </p:pic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440000" y="147600"/>
            <a:ext cx="7535160" cy="1317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4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Общие итоги результата мониторинга качества предоставления государственных и муниципальных услуг Свердловской области по итогам 2022 года</a:t>
            </a:r>
            <a:endParaRPr lang="ru-RU" sz="2400" b="0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98" name="Таблица 3"/>
          <p:cNvGraphicFramePr/>
          <p:nvPr>
            <p:extLst>
              <p:ext uri="{D42A27DB-BD31-4B8C-83A1-F6EECF244321}">
                <p14:modId xmlns:p14="http://schemas.microsoft.com/office/powerpoint/2010/main" val="556503926"/>
              </p:ext>
            </p:extLst>
          </p:nvPr>
        </p:nvGraphicFramePr>
        <p:xfrm>
          <a:off x="323640" y="1466280"/>
          <a:ext cx="8504280" cy="5199120"/>
        </p:xfrm>
        <a:graphic>
          <a:graphicData uri="http://schemas.openxmlformats.org/drawingml/2006/table">
            <a:tbl>
              <a:tblPr/>
              <a:tblGrid>
                <a:gridCol w="4137840"/>
                <a:gridCol w="1528920"/>
                <a:gridCol w="1513440"/>
                <a:gridCol w="1324080"/>
              </a:tblGrid>
              <a:tr h="361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Показатель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Всего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 том числе: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35880">
                <a:tc vMerge="1">
                  <a:txBody>
                    <a:bodyPr/>
                    <a:lstStyle/>
                    <a:p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ИОГВ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ОМСУ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982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Зарегистрировано обращений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 получение государственных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 муниципальных услуги, ед.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78 991 797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34 316 586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44 675 211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3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 том числе поданных: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413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в электронной форме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52 430 825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17 478 189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34 952 636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413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непосредственно в орган власти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21 790 937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13 776 613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8 014 324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453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через МФЦ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430 704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281 885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148 819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71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Доля обращений, %: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35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в электронной форме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66,38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50,93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78,24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659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поданных в непосредственно в орган власти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27,6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40,1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17,9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442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через МФЦ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26,0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Рисунок 3" descr="СО_герб.png"/>
          <p:cNvPicPr/>
          <p:nvPr/>
        </p:nvPicPr>
        <p:blipFill>
          <a:blip r:embed="rId3"/>
          <a:stretch/>
        </p:blipFill>
        <p:spPr>
          <a:xfrm>
            <a:off x="323640" y="147600"/>
            <a:ext cx="1115640" cy="789480"/>
          </a:xfrm>
          <a:prstGeom prst="rect">
            <a:avLst/>
          </a:prstGeom>
          <a:ln w="0">
            <a:noFill/>
          </a:ln>
        </p:spPr>
      </p:pic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440000" y="147600"/>
            <a:ext cx="7593840" cy="133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0000"/>
          </a:bodyPr>
          <a:lstStyle/>
          <a:p>
            <a:pPr algn="ctr">
              <a:tabLst>
                <a:tab pos="0" algn="l"/>
              </a:tabLst>
            </a:pPr>
            <a:r>
              <a:rPr sz="8000" dirty="0"/>
              <a:t/>
            </a:r>
            <a:br>
              <a:rPr sz="8000" dirty="0"/>
            </a:br>
            <a:r>
              <a:rPr sz="2200" dirty="0"/>
              <a:t/>
            </a:r>
            <a:br>
              <a:rPr sz="2200" dirty="0"/>
            </a:br>
            <a:r>
              <a:rPr sz="8000" dirty="0"/>
              <a:t/>
            </a:r>
            <a:br>
              <a:rPr sz="8000" dirty="0"/>
            </a:br>
            <a:endParaRPr lang="ru-RU" sz="8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TextBox 1"/>
          <p:cNvSpPr/>
          <p:nvPr/>
        </p:nvSpPr>
        <p:spPr>
          <a:xfrm>
            <a:off x="0" y="1430280"/>
            <a:ext cx="8293320" cy="1278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8" name="Таблица 4"/>
          <p:cNvGraphicFramePr/>
          <p:nvPr>
            <p:extLst>
              <p:ext uri="{D42A27DB-BD31-4B8C-83A1-F6EECF244321}">
                <p14:modId xmlns:p14="http://schemas.microsoft.com/office/powerpoint/2010/main" val="1400624740"/>
              </p:ext>
            </p:extLst>
          </p:nvPr>
        </p:nvGraphicFramePr>
        <p:xfrm>
          <a:off x="179279" y="1288802"/>
          <a:ext cx="8546709" cy="5686885"/>
        </p:xfrm>
        <a:graphic>
          <a:graphicData uri="http://schemas.openxmlformats.org/drawingml/2006/table">
            <a:tbl>
              <a:tblPr/>
              <a:tblGrid>
                <a:gridCol w="1066047"/>
                <a:gridCol w="5149112"/>
                <a:gridCol w="2331550"/>
              </a:tblGrid>
              <a:tr h="8425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Позиция рейтинга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Орган власти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Доля обращений, поданных в электронном виде, %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5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tabLst>
                          <a:tab pos="0" algn="l"/>
                        </a:tabLst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Министерство строительства и развития инфраструктуры Свердловской области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99,34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3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tabLst>
                          <a:tab pos="0" algn="l"/>
                        </a:tabLst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Министерство культуры Свердловской области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86,32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3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tabLst>
                          <a:tab pos="0" algn="l"/>
                        </a:tabLst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Департамент ветеринарии Свердловской области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79,45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585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tabLst>
                          <a:tab pos="0" algn="l"/>
                        </a:tabLst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Департамент государственного жилищного и строительного надзора Свердловской области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74,58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585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tabLst>
                          <a:tab pos="0" algn="l"/>
                        </a:tabLst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Министерство общего и профессионального образования Свердловской области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71,23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46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tabLst>
                          <a:tab pos="0" algn="l"/>
                        </a:tabLst>
                      </a:pP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4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16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Министерство природных ресурсов и экологии Свердловской области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15,16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585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17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tabLst>
                          <a:tab pos="0" algn="l"/>
                        </a:tabLst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Управление записи актов гражданского состояния Свердловской области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8,82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6891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18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Министерством агропромышленного комплекса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потребительского рынка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Свердловской области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7,90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572737" y="0"/>
            <a:ext cx="70539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Рейтинг исполнительных органов государственной власти Свердловской области по доле обращений, поданных в электронном виде</a:t>
            </a:r>
            <a:r>
              <a:rPr lang="ru-RU" sz="20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b="1" i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(в среднем по ИОГВ – 50,93%)</a:t>
            </a:r>
            <a:endParaRPr lang="ru-RU" sz="20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Рисунок 3" descr="СО_герб.png"/>
          <p:cNvPicPr/>
          <p:nvPr/>
        </p:nvPicPr>
        <p:blipFill>
          <a:blip r:embed="rId3"/>
          <a:stretch/>
        </p:blipFill>
        <p:spPr>
          <a:xfrm>
            <a:off x="323640" y="147600"/>
            <a:ext cx="1115640" cy="789480"/>
          </a:xfrm>
          <a:prstGeom prst="rect">
            <a:avLst/>
          </a:prstGeom>
          <a:ln w="0">
            <a:noFill/>
          </a:ln>
        </p:spPr>
      </p:pic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600200" y="206819"/>
            <a:ext cx="6953400" cy="123880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0000"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sz="2200" dirty="0"/>
              <a:t/>
            </a:r>
            <a:br>
              <a:rPr sz="2200" dirty="0"/>
            </a:br>
            <a:r>
              <a:rPr lang="ru-RU" sz="24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Рейтинг исполнительных органов государственной власти </a:t>
            </a:r>
            <a:r>
              <a:rPr lang="ru-RU" sz="24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Свердловской </a:t>
            </a:r>
            <a:r>
              <a:rPr lang="ru-RU" sz="24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области по доле обращений, поданных через МФЦ</a:t>
            </a:r>
            <a:r>
              <a:rPr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400" b="0" i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(в среднем по </a:t>
            </a:r>
            <a:r>
              <a:rPr lang="ru-RU" sz="2400" b="0" i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ИОГВ – 26,0%)</a:t>
            </a:r>
            <a:r>
              <a:rPr sz="2400" dirty="0"/>
              <a:t/>
            </a:r>
            <a:br>
              <a:rPr sz="2400" dirty="0"/>
            </a:b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11" name="Таблица 4"/>
          <p:cNvGraphicFramePr/>
          <p:nvPr>
            <p:extLst>
              <p:ext uri="{D42A27DB-BD31-4B8C-83A1-F6EECF244321}">
                <p14:modId xmlns:p14="http://schemas.microsoft.com/office/powerpoint/2010/main" val="684540698"/>
              </p:ext>
            </p:extLst>
          </p:nvPr>
        </p:nvGraphicFramePr>
        <p:xfrm>
          <a:off x="519120" y="1561680"/>
          <a:ext cx="8133840" cy="4242600"/>
        </p:xfrm>
        <a:graphic>
          <a:graphicData uri="http://schemas.openxmlformats.org/drawingml/2006/table">
            <a:tbl>
              <a:tblPr/>
              <a:tblGrid>
                <a:gridCol w="1095840"/>
                <a:gridCol w="4908600"/>
                <a:gridCol w="2129400"/>
              </a:tblGrid>
              <a:tr h="1100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Позиция рейтинга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Орган власти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Доля обращений, поданных через МФЦ, %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Департамент ветеринарии Свердловской области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88,9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67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Министерство по управлению государственным имуществом Свердловской области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41,9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67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Министерство социальной политики Свердловской области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41,6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67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Министерством агропромышленного комплекса и продовольствия Свердловской области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25,6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2" name="Заголовок 2"/>
          <p:cNvSpPr/>
          <p:nvPr/>
        </p:nvSpPr>
        <p:spPr>
          <a:xfrm>
            <a:off x="419760" y="5839200"/>
            <a:ext cx="8133840" cy="79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5000"/>
          </a:bodyPr>
          <a:lstStyle/>
          <a:p>
            <a:pPr algn="ctr">
              <a:lnSpc>
                <a:spcPct val="9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 иным ИОГВ доля обращений, поданных через МФЦ, </a:t>
            </a:r>
            <a:r>
              <a:rPr lang="ru-RU" sz="24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4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4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 </a:t>
            </a:r>
            <a:r>
              <a:rPr lang="ru-RU" sz="24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итогам 2022 года составила не более 4%</a:t>
            </a:r>
            <a:endParaRPr lang="ru-RU" sz="2400" b="0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Рисунок 3" descr="СО_герб.png"/>
          <p:cNvPicPr/>
          <p:nvPr/>
        </p:nvPicPr>
        <p:blipFill>
          <a:blip r:embed="rId3"/>
          <a:stretch/>
        </p:blipFill>
        <p:spPr>
          <a:xfrm>
            <a:off x="323640" y="147600"/>
            <a:ext cx="1115640" cy="789480"/>
          </a:xfrm>
          <a:prstGeom prst="rect">
            <a:avLst/>
          </a:prstGeom>
          <a:ln w="0">
            <a:noFill/>
          </a:ln>
        </p:spPr>
      </p:pic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440000" y="25199"/>
            <a:ext cx="7373074" cy="1191241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0000"/>
          </a:bodyPr>
          <a:lstStyle/>
          <a:p>
            <a:pPr algn="ctr">
              <a:tabLst>
                <a:tab pos="0" algn="l"/>
              </a:tabLst>
            </a:pPr>
            <a:r>
              <a:rPr sz="2200" dirty="0"/>
              <a:t/>
            </a:r>
            <a:br>
              <a:rPr sz="2200" dirty="0"/>
            </a:br>
            <a:r>
              <a:rPr sz="2200" dirty="0"/>
              <a:t/>
            </a:r>
            <a:br>
              <a:rPr sz="2200" dirty="0"/>
            </a:br>
            <a:r>
              <a:rPr sz="2200" dirty="0"/>
              <a:t/>
            </a:r>
            <a:br>
              <a:rPr sz="2200" dirty="0"/>
            </a:br>
            <a:r>
              <a:rPr sz="22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sz="22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sz="8800" dirty="0"/>
              <a:t/>
            </a:r>
            <a:br>
              <a:rPr sz="8800" dirty="0"/>
            </a:br>
            <a:endParaRPr lang="ru-RU" sz="8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TextBox 1"/>
          <p:cNvSpPr/>
          <p:nvPr/>
        </p:nvSpPr>
        <p:spPr>
          <a:xfrm>
            <a:off x="0" y="1430280"/>
            <a:ext cx="8293320" cy="1278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16" name="Таблица 5"/>
          <p:cNvGraphicFramePr/>
          <p:nvPr>
            <p:extLst>
              <p:ext uri="{D42A27DB-BD31-4B8C-83A1-F6EECF244321}">
                <p14:modId xmlns:p14="http://schemas.microsoft.com/office/powerpoint/2010/main" val="2348963661"/>
              </p:ext>
            </p:extLst>
          </p:nvPr>
        </p:nvGraphicFramePr>
        <p:xfrm>
          <a:off x="323640" y="1338841"/>
          <a:ext cx="8477039" cy="5481936"/>
        </p:xfrm>
        <a:graphic>
          <a:graphicData uri="http://schemas.openxmlformats.org/drawingml/2006/table">
            <a:tbl>
              <a:tblPr/>
              <a:tblGrid>
                <a:gridCol w="450494"/>
                <a:gridCol w="6040991"/>
                <a:gridCol w="1985554"/>
              </a:tblGrid>
              <a:tr h="6714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№ п/п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Орган власти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Доля обращений, поданных в орган власти, %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7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</a:t>
                      </a:r>
                      <a:endParaRPr lang="ru-RU" sz="135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Министерство культуры Свердловской области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0,07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4755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</a:t>
                      </a:r>
                      <a:endParaRPr lang="ru-RU" sz="135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Министерство строительства и развития инфраструктуры Свердловской области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0,7</a:t>
                      </a:r>
                      <a:endParaRPr lang="ru-RU" sz="135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797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</a:t>
                      </a:r>
                      <a:endParaRPr lang="ru-RU" sz="135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Департамент ветеринарии Свердловской области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9,6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4755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</a:t>
                      </a:r>
                      <a:endParaRPr lang="ru-RU" sz="135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Департамент государственного жилищного и строительного надзора Свердловской области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10,3</a:t>
                      </a:r>
                      <a:endParaRPr lang="ru-RU" sz="135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797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</a:t>
                      </a:r>
                      <a:endParaRPr lang="ru-RU" sz="135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Министерство социальной политики Свердловской области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16,6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797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55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14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Департамент по охране, контролю и регулированию использования животного мира Свердловской области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55,5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2797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15</a:t>
                      </a:r>
                      <a:endParaRPr lang="ru-RU" sz="135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Министерство физической культуры и спорта Свердловской области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62,5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4755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16</a:t>
                      </a:r>
                      <a:endParaRPr lang="ru-RU" sz="135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5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Министерство агропромышленного комплекса и потребительского рынка Свердловской области</a:t>
                      </a:r>
                      <a:endParaRPr lang="ru-RU" sz="135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66,5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2797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17</a:t>
                      </a:r>
                      <a:endParaRPr lang="ru-RU" sz="135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5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Министерство природных ресурсов и экологии Свердловской области </a:t>
                      </a:r>
                      <a:endParaRPr lang="ru-RU" sz="135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84,4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4755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18</a:t>
                      </a:r>
                      <a:endParaRPr lang="ru-RU" sz="135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5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Управление записи актов гражданского состояния Свердловской области</a:t>
                      </a:r>
                      <a:endParaRPr lang="ru-RU" sz="135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89,3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4755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19</a:t>
                      </a:r>
                      <a:endParaRPr lang="ru-RU" sz="135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Министерство энергетики и жилищно-коммунального хозяйства Свердловской области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5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98,0</a:t>
                      </a:r>
                      <a:endParaRPr lang="ru-RU" sz="135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515292" y="16045"/>
            <a:ext cx="73935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Рейтинг исполнительных органов государственной власти Свердловской области по доле обращений, поданных непосредственно в орган власти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(в среднем по ИОГВ – 40,1%)</a:t>
            </a: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Рисунок 3" descr="СО_герб.png"/>
          <p:cNvPicPr/>
          <p:nvPr/>
        </p:nvPicPr>
        <p:blipFill>
          <a:blip r:embed="rId3"/>
          <a:stretch/>
        </p:blipFill>
        <p:spPr>
          <a:xfrm>
            <a:off x="323640" y="147600"/>
            <a:ext cx="1115640" cy="789480"/>
          </a:xfrm>
          <a:prstGeom prst="rect">
            <a:avLst/>
          </a:prstGeom>
          <a:ln w="0">
            <a:noFill/>
          </a:ln>
        </p:spPr>
      </p:pic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349829" y="147600"/>
            <a:ext cx="7793451" cy="1750869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000" b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Статистика обращений заявителей в органы местного самоуправления в муниципальных образованиях, расположенных в Свердловской </a:t>
            </a:r>
            <a:r>
              <a:rPr lang="ru-RU" sz="2000" b="1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области</a:t>
            </a:r>
            <a: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000" b="1" i="1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</a:t>
            </a:r>
            <a:r>
              <a:rPr lang="ru-RU" sz="2000" b="1" i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2022 </a:t>
            </a:r>
            <a:r>
              <a:rPr lang="ru-RU" sz="2000" b="1" i="1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году</a:t>
            </a:r>
            <a:br>
              <a:rPr lang="ru-RU" sz="2000" b="1" i="1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b="1" i="1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b="1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Всего </a:t>
            </a:r>
            <a:r>
              <a:rPr lang="ru-RU" sz="2000" b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зарегистрировано 44 675 211  обращений в ОМСУ</a:t>
            </a: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endParaRPr lang="ru-RU" sz="2000" b="0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119" name="Таблица 4"/>
          <p:cNvGraphicFramePr/>
          <p:nvPr>
            <p:extLst>
              <p:ext uri="{D42A27DB-BD31-4B8C-83A1-F6EECF244321}">
                <p14:modId xmlns:p14="http://schemas.microsoft.com/office/powerpoint/2010/main" val="1144787279"/>
              </p:ext>
            </p:extLst>
          </p:nvPr>
        </p:nvGraphicFramePr>
        <p:xfrm>
          <a:off x="323640" y="1898469"/>
          <a:ext cx="8542080" cy="4458864"/>
        </p:xfrm>
        <a:graphic>
          <a:graphicData uri="http://schemas.openxmlformats.org/drawingml/2006/table">
            <a:tbl>
              <a:tblPr/>
              <a:tblGrid>
                <a:gridCol w="5150160"/>
                <a:gridCol w="1790640"/>
                <a:gridCol w="1601280"/>
              </a:tblGrid>
              <a:tr h="1117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Управленческие округа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Количество обращений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% от общего числа обращений 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 ОМСУ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0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Горнозаводской управленческий округ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16 864 579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37,8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10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 Екатеринбург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11 653 011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26,1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10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Западный управленческий округ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5 780 079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12,9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10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Северный управленческий округ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4 483 404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10,0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10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Южный управленческий округ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4 362 769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9,8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12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Восточный управленческий округ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1 531 369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3,4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Рисунок 5" descr="СО_герб.png"/>
          <p:cNvPicPr/>
          <p:nvPr/>
        </p:nvPicPr>
        <p:blipFill>
          <a:blip r:embed="rId3"/>
          <a:stretch/>
        </p:blipFill>
        <p:spPr>
          <a:xfrm>
            <a:off x="323640" y="147600"/>
            <a:ext cx="1115640" cy="789480"/>
          </a:xfrm>
          <a:prstGeom prst="rect">
            <a:avLst/>
          </a:prstGeom>
          <a:ln w="0">
            <a:noFill/>
          </a:ln>
        </p:spPr>
      </p:pic>
      <p:sp>
        <p:nvSpPr>
          <p:cNvPr id="126" name="TextBox 6"/>
          <p:cNvSpPr/>
          <p:nvPr/>
        </p:nvSpPr>
        <p:spPr>
          <a:xfrm>
            <a:off x="0" y="1505094"/>
            <a:ext cx="8293320" cy="1278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27" name="Таблица 10"/>
          <p:cNvGraphicFramePr/>
          <p:nvPr>
            <p:extLst>
              <p:ext uri="{D42A27DB-BD31-4B8C-83A1-F6EECF244321}">
                <p14:modId xmlns:p14="http://schemas.microsoft.com/office/powerpoint/2010/main" val="2671716812"/>
              </p:ext>
            </p:extLst>
          </p:nvPr>
        </p:nvGraphicFramePr>
        <p:xfrm>
          <a:off x="102175" y="1077218"/>
          <a:ext cx="4539493" cy="5812031"/>
        </p:xfrm>
        <a:graphic>
          <a:graphicData uri="http://schemas.openxmlformats.org/drawingml/2006/table">
            <a:tbl>
              <a:tblPr/>
              <a:tblGrid>
                <a:gridCol w="725139"/>
                <a:gridCol w="2272937"/>
                <a:gridCol w="1541417"/>
              </a:tblGrid>
              <a:tr h="271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Позиция рейтинга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Муниципальное образование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Доля обращений, поданных в электронном виде, %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Новоуральский</a:t>
                      </a: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городской округ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99,43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</a:t>
                      </a:r>
                      <a:r>
                        <a:rPr lang="ru-RU" sz="600" b="0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Рефтинский</a:t>
                      </a:r>
                      <a:endParaRPr lang="ru-RU" sz="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99,33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 Лесной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98,87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Берёзовский</a:t>
                      </a: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городской округ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98,30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Красноуральск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98,18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6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 Нижний Тагил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97,15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Байкаловский</a:t>
                      </a: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96,52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Карпинск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96,25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Калиновское</a:t>
                      </a: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сельское поселение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93,32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Богданович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92,55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Туринский городской округ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91,84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12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Артемовский городской округ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91,35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13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Каменский городской округ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91,23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14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Нижнесергинский муниципальный район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90,74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15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Ревда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90,62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16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поселок Уральский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89,39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17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Тавдинский городской округ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89,08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18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Верхняя Пышма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87,81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19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Верхнее Дуброво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87,54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Нижняя Салда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86,81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Пышминский городской округ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85,43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22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Тугулымский городской округ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85,35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23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Новолялинский городской округ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82,54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24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Полевской городской округ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81,64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25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Краснотурьинск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81,12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26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 Каменск-Уральский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77,14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27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Красноуфимский округ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74,51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28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 Алапаевск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73,15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29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Заречный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70,38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7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600" b="0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Бисертский</a:t>
                      </a: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городской округ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6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70,90</a:t>
                      </a: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8" name="Таблица 12"/>
          <p:cNvGraphicFramePr/>
          <p:nvPr>
            <p:extLst>
              <p:ext uri="{D42A27DB-BD31-4B8C-83A1-F6EECF244321}">
                <p14:modId xmlns:p14="http://schemas.microsoft.com/office/powerpoint/2010/main" val="3899271455"/>
              </p:ext>
            </p:extLst>
          </p:nvPr>
        </p:nvGraphicFramePr>
        <p:xfrm>
          <a:off x="5042263" y="1077218"/>
          <a:ext cx="3934982" cy="5400766"/>
        </p:xfrm>
        <a:graphic>
          <a:graphicData uri="http://schemas.openxmlformats.org/drawingml/2006/table">
            <a:tbl>
              <a:tblPr/>
              <a:tblGrid>
                <a:gridCol w="2694806"/>
                <a:gridCol w="1240176"/>
              </a:tblGrid>
              <a:tr h="10578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Муниципальное образование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Доля обращений, поданных в электронном виде, %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32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Верхняя Тура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2,18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4732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Невьянский городской округ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2,51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78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Артинский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городской округ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1,96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668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Михайловское муниципальное образование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1,71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4732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Верх-Нейвинский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1,28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4732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Малышевский городской округ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0,81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78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Гаринский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городской округ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0,66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278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Ачитский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городской округ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0,61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4732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Первоуральск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0,40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4732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Ивдельский городской округ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0,34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860660" y="0"/>
            <a:ext cx="70716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 органов местного самоуправления в муниципальных образованиях расположенных в Свердловской области по </a:t>
            </a:r>
            <a:r>
              <a:rPr lang="ru-RU" sz="1600" b="1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доле обращений</a:t>
            </a:r>
            <a:r>
              <a:rPr lang="ru-RU" sz="1600" b="1" dirty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поданных  </a:t>
            </a:r>
            <a:r>
              <a:rPr lang="ru-RU" sz="1600" b="1" dirty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электронной форме, в 2022 году</a:t>
            </a:r>
            <a:r>
              <a:rPr lang="ru-RU" sz="1600" dirty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i="1" dirty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среднем по ОМСУ – </a:t>
            </a:r>
            <a:r>
              <a:rPr lang="ru-RU" sz="1600" i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78,24</a:t>
            </a:r>
            <a:r>
              <a:rPr lang="ru-RU" sz="1600" i="1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%</a:t>
            </a:r>
            <a:r>
              <a:rPr lang="ru-RU" sz="1600" i="1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Рисунок 6" descr="СО_герб.png"/>
          <p:cNvPicPr/>
          <p:nvPr/>
        </p:nvPicPr>
        <p:blipFill>
          <a:blip r:embed="rId3"/>
          <a:stretch/>
        </p:blipFill>
        <p:spPr>
          <a:xfrm>
            <a:off x="323640" y="147600"/>
            <a:ext cx="1115640" cy="78948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31" name="Таблица 11"/>
          <p:cNvGraphicFramePr/>
          <p:nvPr>
            <p:extLst>
              <p:ext uri="{D42A27DB-BD31-4B8C-83A1-F6EECF244321}">
                <p14:modId xmlns:p14="http://schemas.microsoft.com/office/powerpoint/2010/main" val="1145570549"/>
              </p:ext>
            </p:extLst>
          </p:nvPr>
        </p:nvGraphicFramePr>
        <p:xfrm>
          <a:off x="503280" y="1854275"/>
          <a:ext cx="8300880" cy="4267200"/>
        </p:xfrm>
        <a:graphic>
          <a:graphicData uri="http://schemas.openxmlformats.org/drawingml/2006/table">
            <a:tbl>
              <a:tblPr/>
              <a:tblGrid>
                <a:gridCol w="1118160"/>
                <a:gridCol w="4605189"/>
                <a:gridCol w="2577531"/>
              </a:tblGrid>
              <a:tr h="529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Позиция рейтинга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Орган власти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Доля обращений, поданных через МФЦ, %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1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Слободо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-Туринское сельское поселение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54,5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91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Верхний Тагил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53,0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91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Таборинский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муниципальный район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45,0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91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Дружининское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городское поселение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41,9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91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Ирбитское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муниципальное образование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41,9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91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6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Качканарский городской округ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34,3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91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Полевской городской округ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33,3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91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Ревда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33,3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91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 Каменск-Уральский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31,9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981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10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Кузнецовское сельское поселение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31,7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193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11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Красноуральск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31,2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32" name="Заголовок 8"/>
          <p:cNvSpPr/>
          <p:nvPr/>
        </p:nvSpPr>
        <p:spPr>
          <a:xfrm>
            <a:off x="503280" y="6059160"/>
            <a:ext cx="8133840" cy="79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5000"/>
          </a:bodyPr>
          <a:lstStyle/>
          <a:p>
            <a:pPr algn="ctr">
              <a:lnSpc>
                <a:spcPct val="9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 иным ОМСУ доля обращений, поданных через МФЦ, по итогам </a:t>
            </a:r>
            <a:r>
              <a:rPr lang="ru-RU" sz="20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2022 </a:t>
            </a:r>
            <a:r>
              <a:rPr lang="ru-RU" sz="20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года составила не более 30%</a:t>
            </a:r>
            <a:endParaRPr lang="ru-RU" sz="2000" b="0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39280" y="0"/>
            <a:ext cx="770472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Рейтинг  органов местного самоуправления </a:t>
            </a:r>
            <a:r>
              <a:rPr lang="ru-RU" sz="2100" b="1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100" b="1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100" b="1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</a:t>
            </a:r>
            <a:r>
              <a:rPr lang="ru-RU" sz="2100" b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муниципальных образованиях расположенных в Свердловской области  по доле обращений, поданных </a:t>
            </a:r>
            <a:r>
              <a:rPr lang="ru-RU" sz="2100" b="1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100" b="1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100" b="1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через </a:t>
            </a:r>
            <a:r>
              <a:rPr lang="ru-RU" sz="2100" b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МФЦ</a:t>
            </a:r>
            <a:r>
              <a:rPr lang="ru-RU" sz="21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1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100" i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(в среднем по ОМСУ– </a:t>
            </a:r>
            <a:r>
              <a:rPr lang="ru-RU" sz="2100" i="1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0,8% </a:t>
            </a:r>
            <a:r>
              <a:rPr lang="ru-RU" sz="2100" i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)</a:t>
            </a:r>
            <a:endParaRPr lang="ru-RU" sz="21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Рисунок 7" descr="СО_герб.png"/>
          <p:cNvPicPr/>
          <p:nvPr/>
        </p:nvPicPr>
        <p:blipFill>
          <a:blip r:embed="rId3"/>
          <a:stretch/>
        </p:blipFill>
        <p:spPr>
          <a:xfrm>
            <a:off x="323640" y="147600"/>
            <a:ext cx="1115640" cy="789480"/>
          </a:xfrm>
          <a:prstGeom prst="rect">
            <a:avLst/>
          </a:prstGeom>
          <a:ln w="0">
            <a:noFill/>
          </a:ln>
        </p:spPr>
      </p:pic>
      <p:sp>
        <p:nvSpPr>
          <p:cNvPr id="135" name="TextBox 8"/>
          <p:cNvSpPr/>
          <p:nvPr/>
        </p:nvSpPr>
        <p:spPr>
          <a:xfrm>
            <a:off x="0" y="1430280"/>
            <a:ext cx="8293320" cy="1278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36" name="Таблица 13"/>
          <p:cNvGraphicFramePr/>
          <p:nvPr>
            <p:extLst>
              <p:ext uri="{D42A27DB-BD31-4B8C-83A1-F6EECF244321}">
                <p14:modId xmlns:p14="http://schemas.microsoft.com/office/powerpoint/2010/main" val="316539451"/>
              </p:ext>
            </p:extLst>
          </p:nvPr>
        </p:nvGraphicFramePr>
        <p:xfrm>
          <a:off x="323640" y="1264666"/>
          <a:ext cx="8640720" cy="5521008"/>
        </p:xfrm>
        <a:graphic>
          <a:graphicData uri="http://schemas.openxmlformats.org/drawingml/2006/table">
            <a:tbl>
              <a:tblPr/>
              <a:tblGrid>
                <a:gridCol w="459360"/>
                <a:gridCol w="5698800"/>
                <a:gridCol w="2482560"/>
              </a:tblGrid>
              <a:tr h="47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№ п/п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Орган власти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Доля обращений, поданных в орган власти, %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</a:t>
                      </a:r>
                      <a:r>
                        <a:rPr lang="ru-RU" sz="1200" b="1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Рефтинский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0,5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72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Новоуральский</a:t>
                      </a: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городской округ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0,6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88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Берёзовский</a:t>
                      </a: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городской округ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0,7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72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Красноуральск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1,2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88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 Лесной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1,2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88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6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Городской округ Верхнее Дуброво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1,4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88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Каменский городской округ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1,6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88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Город Нижний Тагил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2,3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88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3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14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Байкаловское</a:t>
                      </a: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сельское поселение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99,9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372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15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Краснополянское</a:t>
                      </a: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сельское поселение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99,9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372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16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Баженовское</a:t>
                      </a: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сельское поселение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100,0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372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17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рабочий поселок </a:t>
                      </a:r>
                      <a:r>
                        <a:rPr lang="ru-RU" sz="1200" b="1" strike="noStrike" spc="-1" dirty="0" err="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Атиг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380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18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Зареченское сельское поселение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369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19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Таборинское сельское поселение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0120" marR="60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632856" y="64337"/>
            <a:ext cx="73300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Рейтинг органов местного самоуправления в муниципальных образованиях расположенных в Свердловской области  по доле обращений, поданных непосредственно в орган власти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i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(в среднем по ОМСУ – 17,9 %)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4495</TotalTime>
  <Words>1310</Words>
  <Application>Microsoft Office PowerPoint</Application>
  <PresentationFormat>Экран (4:3)</PresentationFormat>
  <Paragraphs>436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SimSun</vt:lpstr>
      <vt:lpstr>Arial</vt:lpstr>
      <vt:lpstr>Calibri</vt:lpstr>
      <vt:lpstr>DejaVu Sans</vt:lpstr>
      <vt:lpstr>Liberation Serif</vt:lpstr>
      <vt:lpstr>Symbol</vt:lpstr>
      <vt:lpstr>Times New Roman</vt:lpstr>
      <vt:lpstr>Wingdings</vt:lpstr>
      <vt:lpstr>Wingdings 2</vt:lpstr>
      <vt:lpstr>Тема Office</vt:lpstr>
      <vt:lpstr>Тема Office</vt:lpstr>
      <vt:lpstr>О результатах  мониторинга качества предоставления государственных и муниципальных услуг  в Свердловской области по итогам 2022 года</vt:lpstr>
      <vt:lpstr>Общие итоги результата мониторинга качества предоставления государственных и муниципальных услуг Свердловской области по итогам 2022 года</vt:lpstr>
      <vt:lpstr>   </vt:lpstr>
      <vt:lpstr> Рейтинг исполнительных органов государственной власти Свердловской области по доле обращений, поданных через МФЦ (в среднем по ИОГВ – 26,0%) </vt:lpstr>
      <vt:lpstr>     </vt:lpstr>
      <vt:lpstr>Статистика обращений заявителей в органы местного самоуправления в муниципальных образованиях, расположенных в Свердловской области в 2022 году   Всего зарегистрировано 44 675 211  обращений в ОМСУ 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Министерство транспорта и связи Свердловской области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достижении целевого показателя «Доля граждан, использующих механизм получения государственных и муниципальных услуг в электронной форме, к 2018 году – не менее 70 процентов», установленного Указом Президента Российской Федерации от 7мая 2012 года № 601 «Об основных направлениях совершенствования системы государственного управления»</dc:title>
  <dc:subject/>
  <dc:creator>Хватов Андрей Евгеньевич</dc:creator>
  <dc:description/>
  <cp:lastModifiedBy>Алексеев Георгий Валерьевич</cp:lastModifiedBy>
  <cp:revision>344</cp:revision>
  <cp:lastPrinted>2023-04-03T06:04:30Z</cp:lastPrinted>
  <dcterms:created xsi:type="dcterms:W3CDTF">2016-08-11T09:07:21Z</dcterms:created>
  <dcterms:modified xsi:type="dcterms:W3CDTF">2023-04-03T09:45:53Z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0x010100A92677254B3E1E4A88CA02CAF4EFCCE9</vt:lpwstr>
  </property>
  <property fmtid="{D5CDD505-2E9C-101B-9397-08002B2CF9AE}" pid="3" name="Notes">
    <vt:i4>24</vt:i4>
  </property>
  <property fmtid="{D5CDD505-2E9C-101B-9397-08002B2CF9AE}" pid="4" name="PresentationFormat">
    <vt:lpwstr>Экран (4:3)</vt:lpwstr>
  </property>
  <property fmtid="{D5CDD505-2E9C-101B-9397-08002B2CF9AE}" pid="5" name="Slides">
    <vt:i4>25</vt:i4>
  </property>
</Properties>
</file>