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73" r:id="rId5"/>
    <p:sldId id="270" r:id="rId6"/>
    <p:sldId id="275" r:id="rId7"/>
    <p:sldId id="27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1DEA971-D315-4D76-A59E-2D29F44BEA15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405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Анализ результатов мониторинга качества предоставления государственных и муниципальных услуг Свердловской области по итогам </a:t>
            </a:r>
            <a:r>
              <a:rPr lang="en-US" sz="2000" b="0" strike="noStrike" spc="-1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квартала 2018 года проведен на основе выгрузки из АСУ ИОГВ по состоянию на 24 мая 2018 года.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Как уже было сказано ранее, по ряду муниципальных образований/органов власти сведения в систему не занесены либо не утверждены. В связи с чем, результаты проведенного анализа следует считать предварительными.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sldNum" idx="10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07D84FA-D43B-4299-BB66-48571D15E3C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981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sldNum" idx="11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177C784-F798-4049-89AA-646A13D2B38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707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sldNum" idx="11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177C784-F798-4049-89AA-646A13D2B38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344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ln w="0">
            <a:noFill/>
          </a:ln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+mn-ea"/>
              </a:rPr>
              <a:t>Доклад окончен, благодарю за внимание!</a:t>
            </a: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sldNum" idx="24"/>
          </p:nvPr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49C574E-3D95-4563-9BE1-0C745603945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575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946270-30AA-4360-8FB4-84FE0BD306B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0AB4015-F38A-463C-8E70-051BC146D5C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DF68EF9-CA2A-4C73-9C3E-4469EC95D36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15FF873-234A-4189-A67C-E4564EF9A25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A2D6FDB-BBE9-4470-BC6E-6BE1F5392F9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8A975F3-0963-40DD-A873-AF74AF6817D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204D7D3-5305-42F4-AF08-02DD6FC28BD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5AC78BF-671D-4348-A66F-E55857AD7F0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6B2C411-6E70-4281-B7DA-16B788B3DC5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5ABA540-413A-46D2-9B41-03D0268AC8E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1ABDADA-96D0-4915-A7FC-BE55C5BFB33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B12344-8F81-4D10-A01F-D8FAAA5B0D33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662A65C-72F4-4B54-91CD-502F764B6A9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497EB19-5AEF-4F63-90E8-96E6CDBC3B0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719D168-8E87-4A6A-BB67-24A3EBD9E49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237F562-4DFB-40E6-98CF-C5F676AAF6C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61E2B99-DD61-4407-B673-1426202E5BB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8DA3B01-6B5E-4258-9196-4C55DB80FB1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F9620DE-0025-4F46-82FE-843A8E73A67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2B5128E-263C-44EC-8C47-D0ADDA6518B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343DBDD-B9AF-4B45-B8E9-A0C1F0DE21E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9C9F22-8BE7-400B-8F94-534B7EA1B91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8E17CDB-359D-442B-AD2D-36C29F1F908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E89F555-FF6A-416E-85CA-CD941C1D987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F932EC-CC13-459F-B03E-91A435C1A3AE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62856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029040" y="6356520"/>
            <a:ext cx="308556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45804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B9396BD-68EA-4628-BE7A-E1FD8E87E56D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628560" y="6356520"/>
            <a:ext cx="20566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0" y="1430280"/>
            <a:ext cx="9143280" cy="252341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результатах </a:t>
            </a:r>
            <a: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мониторинга качества предоставления государственных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муниципальных услуг </a:t>
            </a:r>
            <a: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32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Свердловской </a:t>
            </a:r>
            <a:r>
              <a:rPr lang="ru-RU" sz="32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области</a:t>
            </a:r>
            <a: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sz="32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32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89" name="TextBox 12"/>
          <p:cNvSpPr/>
          <p:nvPr/>
        </p:nvSpPr>
        <p:spPr>
          <a:xfrm>
            <a:off x="2700360" y="1413000"/>
            <a:ext cx="183600" cy="36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grpSp>
        <p:nvGrpSpPr>
          <p:cNvPr id="90" name="Группа 10"/>
          <p:cNvGrpSpPr/>
          <p:nvPr/>
        </p:nvGrpSpPr>
        <p:grpSpPr>
          <a:xfrm>
            <a:off x="323640" y="147600"/>
            <a:ext cx="8187480" cy="789480"/>
            <a:chOff x="323640" y="147600"/>
            <a:chExt cx="8187480" cy="789480"/>
          </a:xfrm>
        </p:grpSpPr>
        <p:pic>
          <p:nvPicPr>
            <p:cNvPr id="91" name="Рисунок 3" descr="СО_герб.png"/>
            <p:cNvPicPr/>
            <p:nvPr/>
          </p:nvPicPr>
          <p:blipFill>
            <a:blip r:embed="rId3"/>
            <a:stretch/>
          </p:blipFill>
          <p:spPr>
            <a:xfrm>
              <a:off x="323640" y="147600"/>
              <a:ext cx="1419840" cy="789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2" name="TextBox 9"/>
            <p:cNvSpPr/>
            <p:nvPr/>
          </p:nvSpPr>
          <p:spPr>
            <a:xfrm>
              <a:off x="1744200" y="212760"/>
              <a:ext cx="6766920" cy="70643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2000" b="1" strike="noStrike" spc="-1" dirty="0">
                  <a:solidFill>
                    <a:srgbClr val="000000"/>
                  </a:solidFill>
                  <a:latin typeface="Liberation Serif" panose="02020603050405020304" pitchFamily="18" charset="0"/>
                  <a:ea typeface="Liberation Serif" panose="02020603050405020304" pitchFamily="18" charset="0"/>
                  <a:cs typeface="Liberation Serif" panose="02020603050405020304" pitchFamily="18" charset="0"/>
                </a:rPr>
                <a:t>Министерство экономики и территориального развития Свердловской области</a:t>
              </a:r>
              <a:endParaRPr lang="ru-RU" sz="2000" b="0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sp>
        <p:nvSpPr>
          <p:cNvPr id="93" name="TextBox 7"/>
          <p:cNvSpPr/>
          <p:nvPr/>
        </p:nvSpPr>
        <p:spPr>
          <a:xfrm>
            <a:off x="613440" y="5416200"/>
            <a:ext cx="7409160" cy="30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ru-RU" sz="1400" b="1" strike="noStrike" spc="-1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94" name="TextBox 7"/>
          <p:cNvSpPr/>
          <p:nvPr/>
        </p:nvSpPr>
        <p:spPr>
          <a:xfrm>
            <a:off x="4833256" y="4446891"/>
            <a:ext cx="3947829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r>
              <a:rPr lang="ru-RU" sz="20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Татьяна Викторовна </a:t>
            </a:r>
            <a:r>
              <a:rPr lang="ru-RU" sz="20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Гладкова</a:t>
            </a:r>
            <a:endParaRPr lang="ru-RU" sz="2000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i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Заместитель Министра </a:t>
            </a:r>
            <a:r>
              <a:rPr lang="ru-RU" sz="2000" b="1" i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экономики и </a:t>
            </a:r>
            <a:r>
              <a:rPr lang="ru-RU" sz="2000" b="1" i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территориального </a:t>
            </a:r>
            <a:r>
              <a:rPr lang="ru-RU" sz="2000" b="1" i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развития Свердловской области</a:t>
            </a:r>
            <a:endParaRPr lang="ru-RU" sz="2000" b="0" i="1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Box 7"/>
          <p:cNvSpPr/>
          <p:nvPr/>
        </p:nvSpPr>
        <p:spPr>
          <a:xfrm>
            <a:off x="2410200" y="6238080"/>
            <a:ext cx="381564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19 декабря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2023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года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440000" y="147600"/>
            <a:ext cx="7535160" cy="1317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Общие итоги мониторинга качества предоставления государственных и муниципальных услуг 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                       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области</a:t>
            </a:r>
            <a:endParaRPr lang="ru-RU" sz="24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26700"/>
              </p:ext>
            </p:extLst>
          </p:nvPr>
        </p:nvGraphicFramePr>
        <p:xfrm>
          <a:off x="529389" y="1900987"/>
          <a:ext cx="8253664" cy="449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664">
                  <a:extLst>
                    <a:ext uri="{9D8B030D-6E8A-4147-A177-3AD203B41FA5}">
                      <a16:colId xmlns="" xmlns:a16="http://schemas.microsoft.com/office/drawing/2014/main" val="559411904"/>
                    </a:ext>
                  </a:extLst>
                </a:gridCol>
                <a:gridCol w="1883483">
                  <a:extLst>
                    <a:ext uri="{9D8B030D-6E8A-4147-A177-3AD203B41FA5}">
                      <a16:colId xmlns="" xmlns:a16="http://schemas.microsoft.com/office/drawing/2014/main" val="2023664806"/>
                    </a:ext>
                  </a:extLst>
                </a:gridCol>
                <a:gridCol w="1883483">
                  <a:extLst>
                    <a:ext uri="{9D8B030D-6E8A-4147-A177-3AD203B41FA5}">
                      <a16:colId xmlns="" xmlns:a16="http://schemas.microsoft.com/office/drawing/2014/main" val="611216430"/>
                    </a:ext>
                  </a:extLst>
                </a:gridCol>
                <a:gridCol w="1923034">
                  <a:extLst>
                    <a:ext uri="{9D8B030D-6E8A-4147-A177-3AD203B41FA5}">
                      <a16:colId xmlns="" xmlns:a16="http://schemas.microsoft.com/office/drawing/2014/main" val="1130667765"/>
                    </a:ext>
                  </a:extLst>
                </a:gridCol>
              </a:tblGrid>
              <a:tr h="975245">
                <a:tc rowSpan="2"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Количество зарегистрированных обращений, единиц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9084315"/>
                  </a:ext>
                </a:extLst>
              </a:tr>
              <a:tr h="975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квартал </a:t>
                      </a:r>
                    </a:p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2023 года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квартал 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2023 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III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квартал 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202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года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92916604"/>
                  </a:ext>
                </a:extLst>
              </a:tr>
              <a:tr h="975245">
                <a:tc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Государственные услуги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6 979 745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8 305 565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7 475 509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10347773"/>
                  </a:ext>
                </a:extLst>
              </a:tr>
              <a:tr h="975245">
                <a:tc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Муниципальные услуги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16 204 305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16 788 232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4 339 018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12310973"/>
                  </a:ext>
                </a:extLst>
              </a:tr>
              <a:tr h="598835">
                <a:tc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23 184 050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25 093 797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11 814 527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6768926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sp>
        <p:nvSpPr>
          <p:cNvPr id="97" name="PlaceHolder 1"/>
          <p:cNvSpPr>
            <a:spLocks noGrp="1"/>
          </p:cNvSpPr>
          <p:nvPr>
            <p:ph type="title" idx="4294967295"/>
          </p:nvPr>
        </p:nvSpPr>
        <p:spPr>
          <a:xfrm>
            <a:off x="1440000" y="147600"/>
            <a:ext cx="7535160" cy="1317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Общие итоги мониторинга качества предоставления государственных и муниципальных услуг 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                          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Свердловской области</a:t>
            </a:r>
            <a:endParaRPr lang="ru-RU" sz="24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64773"/>
              </p:ext>
            </p:extLst>
          </p:nvPr>
        </p:nvGraphicFramePr>
        <p:xfrm>
          <a:off x="577517" y="1864896"/>
          <a:ext cx="8181473" cy="451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1241">
                  <a:extLst>
                    <a:ext uri="{9D8B030D-6E8A-4147-A177-3AD203B41FA5}">
                      <a16:colId xmlns="" xmlns:a16="http://schemas.microsoft.com/office/drawing/2014/main" val="183104453"/>
                    </a:ext>
                  </a:extLst>
                </a:gridCol>
                <a:gridCol w="1867009">
                  <a:extLst>
                    <a:ext uri="{9D8B030D-6E8A-4147-A177-3AD203B41FA5}">
                      <a16:colId xmlns="" xmlns:a16="http://schemas.microsoft.com/office/drawing/2014/main" val="710064437"/>
                    </a:ext>
                  </a:extLst>
                </a:gridCol>
                <a:gridCol w="1867009">
                  <a:extLst>
                    <a:ext uri="{9D8B030D-6E8A-4147-A177-3AD203B41FA5}">
                      <a16:colId xmlns="" xmlns:a16="http://schemas.microsoft.com/office/drawing/2014/main" val="1155374227"/>
                    </a:ext>
                  </a:extLst>
                </a:gridCol>
                <a:gridCol w="1906214">
                  <a:extLst>
                    <a:ext uri="{9D8B030D-6E8A-4147-A177-3AD203B41FA5}">
                      <a16:colId xmlns="" xmlns:a16="http://schemas.microsoft.com/office/drawing/2014/main" val="2940325462"/>
                    </a:ext>
                  </a:extLst>
                </a:gridCol>
              </a:tblGrid>
              <a:tr h="882247">
                <a:tc rowSpan="2"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Количество зарегистрированных обращений, единиц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4887029"/>
                  </a:ext>
                </a:extLst>
              </a:tr>
              <a:tr h="882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квартал </a:t>
                      </a:r>
                    </a:p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2023 года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квартал 2023 года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III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квартал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202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года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32673794"/>
                  </a:ext>
                </a:extLst>
              </a:tr>
              <a:tr h="882247">
                <a:tc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электронной форме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77,49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78,29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59,99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02881094"/>
                  </a:ext>
                </a:extLst>
              </a:tr>
              <a:tr h="541730">
                <a:tc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Через МФЦ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25941798"/>
                  </a:ext>
                </a:extLst>
              </a:tr>
              <a:tr h="1323371">
                <a:tc>
                  <a:txBody>
                    <a:bodyPr/>
                    <a:lstStyle/>
                    <a:p>
                      <a:pPr marL="15875" indent="15875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Непосредственно </a:t>
                      </a:r>
                      <a:r>
                        <a:rPr lang="en-US" sz="2000" b="1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             </a:t>
                      </a:r>
                      <a:r>
                        <a:rPr lang="ru-RU" sz="2000" b="1" dirty="0" smtClean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</a:t>
                      </a:r>
                      <a:r>
                        <a:rPr lang="ru-RU" sz="2000" b="1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орган власти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,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875" indent="15875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13,6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18015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47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Прямоугольник 2"/>
          <p:cNvSpPr/>
          <p:nvPr/>
        </p:nvSpPr>
        <p:spPr>
          <a:xfrm>
            <a:off x="969703" y="897650"/>
            <a:ext cx="7715657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еревод </a:t>
            </a:r>
            <a:r>
              <a:rPr lang="ru-RU" sz="28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предоставление </a:t>
            </a:r>
            <a:r>
              <a:rPr lang="ru-RU" sz="28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государственных и муниципальных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услуг в электронном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виде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находится </a:t>
            </a:r>
            <a:r>
              <a:rPr lang="ru-RU" sz="28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особом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контроле</a:t>
            </a:r>
            <a:endParaRPr lang="ru-RU" sz="28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800" b="1" spc="-1" dirty="0" smtClean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2800" b="1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Повышение </a:t>
            </a:r>
            <a:r>
              <a:rPr lang="ru-RU" sz="28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доли граждан, получающих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услуги в </a:t>
            </a:r>
            <a:r>
              <a:rPr lang="ru-RU" sz="28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электронном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виде</a:t>
            </a:r>
            <a:r>
              <a:rPr lang="ru-RU" sz="2800" b="1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(цель: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&gt; 70%)</a:t>
            </a:r>
            <a:endParaRPr lang="ru-RU" sz="2800" b="1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800" b="1" strike="noStrike" spc="-1" dirty="0" smtClean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2800" b="1" strike="noStrike" spc="-1" dirty="0" smtClean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C</a:t>
            </a:r>
            <a:r>
              <a:rPr lang="ru-RU" sz="2800" b="1" strike="noStrike" spc="-1" dirty="0" err="1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нижение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доли обращений заявителей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непосредственно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800" b="1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власти</a:t>
            </a:r>
            <a:endParaRPr lang="ru-RU" sz="2800" b="0" strike="noStrike" spc="-1" dirty="0">
              <a:solidFill>
                <a:srgbClr val="00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46" name="CustomShape 6"/>
          <p:cNvSpPr/>
          <p:nvPr/>
        </p:nvSpPr>
        <p:spPr>
          <a:xfrm>
            <a:off x="202166" y="1221309"/>
            <a:ext cx="9475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 dirty="0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CustomShape 1"/>
          <p:cNvSpPr/>
          <p:nvPr/>
        </p:nvSpPr>
        <p:spPr>
          <a:xfrm>
            <a:off x="202166" y="3092881"/>
            <a:ext cx="9475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 dirty="0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202166" y="4724248"/>
            <a:ext cx="94752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 dirty="0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3966" y="68219"/>
            <a:ext cx="7350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Реестр </a:t>
            </a:r>
            <a:r>
              <a:rPr lang="ru-RU" sz="24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государственных и муниципальных услуг (функций) Свердловской </a:t>
            </a:r>
            <a:r>
              <a:rPr lang="ru-RU" sz="2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области </a:t>
            </a:r>
            <a:endParaRPr lang="ru-RU" sz="24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4" name="Рисунок 3" descr="СО_герб.png"/>
          <p:cNvPicPr/>
          <p:nvPr/>
        </p:nvPicPr>
        <p:blipFill>
          <a:blip r:embed="rId2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9176"/>
            <a:ext cx="9144000" cy="537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2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-685800" y="365040"/>
            <a:ext cx="10514880" cy="5864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5500" b="0" strike="noStrike" spc="-1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Спасибо за внимание!</a:t>
            </a:r>
          </a:p>
        </p:txBody>
      </p:sp>
      <p:pic>
        <p:nvPicPr>
          <p:cNvPr id="151" name="Рисунок 3" descr="СО_герб.png"/>
          <p:cNvPicPr/>
          <p:nvPr/>
        </p:nvPicPr>
        <p:blipFill>
          <a:blip r:embed="rId3"/>
          <a:stretch/>
        </p:blipFill>
        <p:spPr>
          <a:xfrm>
            <a:off x="323640" y="147600"/>
            <a:ext cx="1115640" cy="789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4536</TotalTime>
  <Words>218</Words>
  <Application>Microsoft Office PowerPoint</Application>
  <PresentationFormat>Экран (4:3)</PresentationFormat>
  <Paragraphs>67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SimSun</vt:lpstr>
      <vt:lpstr>Arial</vt:lpstr>
      <vt:lpstr>Calibri</vt:lpstr>
      <vt:lpstr>DejaVu Sans</vt:lpstr>
      <vt:lpstr>Liberation Serif</vt:lpstr>
      <vt:lpstr>Symbol</vt:lpstr>
      <vt:lpstr>Times New Roman</vt:lpstr>
      <vt:lpstr>Wingdings</vt:lpstr>
      <vt:lpstr>Wingdings 2</vt:lpstr>
      <vt:lpstr>Тема Office</vt:lpstr>
      <vt:lpstr>Тема Office</vt:lpstr>
      <vt:lpstr>О результатах  мониторинга качества предоставления государственных и муниципальных услуг  в Свердловской области </vt:lpstr>
      <vt:lpstr>Общие итоги мониторинга качества предоставления государственных и муниципальных услуг                          в Свердловской области</vt:lpstr>
      <vt:lpstr>Общие итоги мониторинга качества предоставления государственных и муниципальных услуг                             в Свердловской области</vt:lpstr>
      <vt:lpstr>Презентация PowerPoint</vt:lpstr>
      <vt:lpstr>Презентация PowerPoint</vt:lpstr>
      <vt:lpstr>Спасибо за внимание!</vt:lpstr>
    </vt:vector>
  </TitlesOfParts>
  <Company>Министерство транспорта и связи Свердловской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достижении целевого показателя «Доля граждан, использующих механизм получения государственных и муниципальных услуг в электронной форме, к 2018 году – не менее 70 процентов», установленного Указом Президента Российской Федерации от 7мая 2012 года № 601 «Об основных направлениях совершенствования системы государственного управления»</dc:title>
  <dc:subject/>
  <dc:creator>Хватов Андрей Евгеньевич</dc:creator>
  <dc:description/>
  <cp:lastModifiedBy>Алексеев Георгий Валерьевич</cp:lastModifiedBy>
  <cp:revision>358</cp:revision>
  <cp:lastPrinted>2023-12-19T03:57:44Z</cp:lastPrinted>
  <dcterms:created xsi:type="dcterms:W3CDTF">2016-08-11T09:07:21Z</dcterms:created>
  <dcterms:modified xsi:type="dcterms:W3CDTF">2023-12-19T04:14:12Z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0x010100A92677254B3E1E4A88CA02CAF4EFCCE9</vt:lpwstr>
  </property>
  <property fmtid="{D5CDD505-2E9C-101B-9397-08002B2CF9AE}" pid="3" name="Notes">
    <vt:i4>24</vt:i4>
  </property>
  <property fmtid="{D5CDD505-2E9C-101B-9397-08002B2CF9AE}" pid="4" name="PresentationFormat">
    <vt:lpwstr>Экран (4:3)</vt:lpwstr>
  </property>
  <property fmtid="{D5CDD505-2E9C-101B-9397-08002B2CF9AE}" pid="5" name="Slides">
    <vt:i4>25</vt:i4>
  </property>
</Properties>
</file>