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57.png" ContentType="image/png"/>
  <Override PartName="/ppt/media/image1.png" ContentType="image/png"/>
  <Override PartName="/ppt/media/image9.png" ContentType="image/png"/>
  <Override PartName="/ppt/media/image58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media/image48.png" ContentType="image/png"/>
  <Override PartName="/ppt/media/image49.png" ContentType="image/png"/>
  <Override PartName="/ppt/media/image50.png" ContentType="image/png"/>
  <Override PartName="/ppt/media/image51.png" ContentType="image/png"/>
  <Override PartName="/ppt/media/image52.png" ContentType="image/png"/>
  <Override PartName="/ppt/media/image53.png" ContentType="image/png"/>
  <Override PartName="/ppt/media/image54.png" ContentType="image/png"/>
  <Override PartName="/ppt/media/image55.png" ContentType="image/png"/>
  <Override PartName="/ppt/media/image5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F55868C-F2EF-4096-95EF-9C5D78762E2E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8F93751-5E35-40DC-87CE-1B77DDFBC1E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174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7705C97-C8B7-4492-89A2-93055FFB4546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04F2046-DA7F-4182-AF5E-142033BB4BDA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3.4.23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3AA170B-29CA-4B3A-8D5B-0DD9849E87B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2DB345E-8B71-4A0D-9317-68631A8EC3D4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3.4.23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0410439-40C7-4D41-9193-32E7754B1570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7" Type="http://schemas.openxmlformats.org/officeDocument/2006/relationships/image" Target="../media/image21.png"/><Relationship Id="rId18" Type="http://schemas.openxmlformats.org/officeDocument/2006/relationships/image" Target="../media/image22.png"/><Relationship Id="rId19" Type="http://schemas.openxmlformats.org/officeDocument/2006/relationships/image" Target="../media/image23.png"/><Relationship Id="rId20" Type="http://schemas.openxmlformats.org/officeDocument/2006/relationships/image" Target="../media/image24.png"/><Relationship Id="rId21" Type="http://schemas.openxmlformats.org/officeDocument/2006/relationships/image" Target="../media/image25.png"/><Relationship Id="rId22" Type="http://schemas.openxmlformats.org/officeDocument/2006/relationships/image" Target="../media/image26.png"/><Relationship Id="rId23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Relationship Id="rId10" Type="http://schemas.openxmlformats.org/officeDocument/2006/relationships/image" Target="../media/image47.png"/><Relationship Id="rId11" Type="http://schemas.openxmlformats.org/officeDocument/2006/relationships/image" Target="../media/image48.png"/><Relationship Id="rId12" Type="http://schemas.openxmlformats.org/officeDocument/2006/relationships/image" Target="../media/image49.png"/><Relationship Id="rId13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0.png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5.png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a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Рисунок 2" descr=""/>
          <p:cNvPicPr/>
          <p:nvPr/>
        </p:nvPicPr>
        <p:blipFill>
          <a:blip r:embed="rId1"/>
          <a:srcRect l="54141" t="0" r="0" b="33471"/>
          <a:stretch/>
        </p:blipFill>
        <p:spPr>
          <a:xfrm>
            <a:off x="7709760" y="0"/>
            <a:ext cx="4482000" cy="3657240"/>
          </a:xfrm>
          <a:prstGeom prst="rect">
            <a:avLst/>
          </a:prstGeom>
          <a:ln>
            <a:noFill/>
          </a:ln>
        </p:spPr>
      </p:pic>
      <p:sp>
        <p:nvSpPr>
          <p:cNvPr id="90" name="TextShape 1"/>
          <p:cNvSpPr txBox="1"/>
          <p:nvPr/>
        </p:nvSpPr>
        <p:spPr>
          <a:xfrm>
            <a:off x="108360" y="1927080"/>
            <a:ext cx="919656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500" spc="-1" strike="noStrike">
                <a:solidFill>
                  <a:srgbClr val="658b7a"/>
                </a:solidFill>
                <a:latin typeface="Montserrat"/>
              </a:rPr>
              <a:t>Региональный центр оптимизации </a:t>
            </a:r>
            <a:br/>
            <a:r>
              <a:rPr b="1" lang="ru-RU" sz="3500" spc="-1" strike="noStrike">
                <a:solidFill>
                  <a:srgbClr val="658b7a"/>
                </a:solidFill>
                <a:latin typeface="Montserrat"/>
              </a:rPr>
              <a:t>государственных и муниципальных услуг Свердловской области, его задачи и порядок взаимодействия </a:t>
            </a:r>
            <a:br/>
            <a:r>
              <a:rPr b="1" lang="ru-RU" sz="3500" spc="-1" strike="noStrike">
                <a:solidFill>
                  <a:srgbClr val="658b7a"/>
                </a:solidFill>
                <a:latin typeface="Montserrat"/>
              </a:rPr>
              <a:t>с органами власти в целях решения поставленных задач</a:t>
            </a:r>
            <a:endParaRPr b="0" lang="ru-RU" sz="35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Рисунок 3" descr=""/>
          <p:cNvPicPr/>
          <p:nvPr/>
        </p:nvPicPr>
        <p:blipFill>
          <a:blip r:embed="rId2"/>
          <a:stretch/>
        </p:blipFill>
        <p:spPr>
          <a:xfrm>
            <a:off x="240480" y="197280"/>
            <a:ext cx="1809720" cy="434160"/>
          </a:xfrm>
          <a:prstGeom prst="rect">
            <a:avLst/>
          </a:prstGeom>
          <a:ln>
            <a:noFill/>
          </a:ln>
        </p:spPr>
      </p:pic>
      <p:pic>
        <p:nvPicPr>
          <p:cNvPr id="92" name="Рисунок 4" descr=""/>
          <p:cNvPicPr/>
          <p:nvPr/>
        </p:nvPicPr>
        <p:blipFill>
          <a:blip r:embed="rId3"/>
          <a:stretch/>
        </p:blipFill>
        <p:spPr>
          <a:xfrm>
            <a:off x="10596240" y="5586840"/>
            <a:ext cx="1510200" cy="1134360"/>
          </a:xfrm>
          <a:prstGeom prst="rect">
            <a:avLst/>
          </a:prstGeom>
          <a:ln>
            <a:noFill/>
          </a:ln>
        </p:spPr>
      </p:pic>
      <p:sp>
        <p:nvSpPr>
          <p:cNvPr id="93" name="TextShape 2"/>
          <p:cNvSpPr txBox="1"/>
          <p:nvPr/>
        </p:nvSpPr>
        <p:spPr>
          <a:xfrm>
            <a:off x="161280" y="4952880"/>
            <a:ext cx="9143640" cy="4069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474747"/>
                </a:solidFill>
                <a:latin typeface="Montserrat Medium"/>
                <a:ea typeface="PT Sans"/>
              </a:rPr>
              <a:t>Директор ГБУ СО «МФЦ»                   А.С. Девятых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94" name="Line 3"/>
          <p:cNvSpPr/>
          <p:nvPr/>
        </p:nvSpPr>
        <p:spPr>
          <a:xfrm>
            <a:off x="226800" y="5322240"/>
            <a:ext cx="6685920" cy="0"/>
          </a:xfrm>
          <a:prstGeom prst="line">
            <a:avLst/>
          </a:prstGeom>
          <a:ln>
            <a:solidFill>
              <a:srgbClr val="658b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5" name="Рисунок 6" descr=""/>
          <p:cNvPicPr/>
          <p:nvPr/>
        </p:nvPicPr>
        <p:blipFill>
          <a:blip r:embed="rId4"/>
          <a:srcRect l="0" t="79584" r="52186" b="0"/>
          <a:stretch/>
        </p:blipFill>
        <p:spPr>
          <a:xfrm>
            <a:off x="0" y="5457960"/>
            <a:ext cx="5829120" cy="1399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a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Рисунок 37" descr=""/>
          <p:cNvPicPr/>
          <p:nvPr/>
        </p:nvPicPr>
        <p:blipFill>
          <a:blip r:embed="rId1"/>
          <a:srcRect l="47969" t="55416" r="14843" b="0"/>
          <a:stretch/>
        </p:blipFill>
        <p:spPr>
          <a:xfrm flipH="1">
            <a:off x="360" y="5788800"/>
            <a:ext cx="3015360" cy="1099440"/>
          </a:xfrm>
          <a:prstGeom prst="rect">
            <a:avLst/>
          </a:prstGeom>
          <a:ln>
            <a:noFill/>
          </a:ln>
        </p:spPr>
      </p:pic>
      <p:pic>
        <p:nvPicPr>
          <p:cNvPr id="97" name="Рисунок 7" descr=""/>
          <p:cNvPicPr/>
          <p:nvPr/>
        </p:nvPicPr>
        <p:blipFill>
          <a:blip r:embed="rId2"/>
          <a:srcRect l="41797" t="68055" r="0" b="0"/>
          <a:stretch/>
        </p:blipFill>
        <p:spPr>
          <a:xfrm flipH="1" rot="10800000">
            <a:off x="7134120" y="0"/>
            <a:ext cx="5057280" cy="2190240"/>
          </a:xfrm>
          <a:prstGeom prst="rect">
            <a:avLst/>
          </a:prstGeom>
          <a:ln>
            <a:noFill/>
          </a:ln>
        </p:spPr>
      </p:pic>
      <p:pic>
        <p:nvPicPr>
          <p:cNvPr id="98" name="Рисунок 4" descr=""/>
          <p:cNvPicPr/>
          <p:nvPr/>
        </p:nvPicPr>
        <p:blipFill>
          <a:blip r:embed="rId3"/>
          <a:stretch/>
        </p:blipFill>
        <p:spPr>
          <a:xfrm>
            <a:off x="10929240" y="5837040"/>
            <a:ext cx="1177200" cy="884160"/>
          </a:xfrm>
          <a:prstGeom prst="rect">
            <a:avLst/>
          </a:prstGeom>
          <a:ln>
            <a:noFill/>
          </a:ln>
        </p:spPr>
      </p:pic>
      <p:sp>
        <p:nvSpPr>
          <p:cNvPr id="99" name="CustomShape 1"/>
          <p:cNvSpPr/>
          <p:nvPr/>
        </p:nvSpPr>
        <p:spPr>
          <a:xfrm>
            <a:off x="108720" y="643284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474747"/>
                </a:solidFill>
                <a:latin typeface="Montserrat Medium"/>
                <a:ea typeface="PT Sans"/>
              </a:rPr>
              <a:t>2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210240" y="137160"/>
            <a:ext cx="11758680" cy="1718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ru-RU" sz="4000" spc="-1" strike="noStrike">
                <a:solidFill>
                  <a:srgbClr val="658b7a"/>
                </a:solidFill>
                <a:latin typeface="Montserrat"/>
              </a:rPr>
              <a:t>Региональные центры оптимизации </a:t>
            </a:r>
            <a:br/>
            <a:r>
              <a:rPr b="1" lang="ru-RU" sz="4000" spc="-1" strike="noStrike">
                <a:solidFill>
                  <a:srgbClr val="658b7a"/>
                </a:solidFill>
                <a:latin typeface="Montserrat"/>
              </a:rPr>
              <a:t>созданы в 19 субъектах РФ: 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990720" y="1987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e68a6f"/>
                </a:solidFill>
                <a:latin typeface="Montserrat"/>
              </a:rPr>
              <a:t>Свердловская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Белгородская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Красноярский край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Чувашская Республика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Московская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Республика Татарстан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Волгоградская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Воронежская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Калининградская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4"/>
          <p:cNvSpPr txBox="1"/>
          <p:nvPr/>
        </p:nvSpPr>
        <p:spPr>
          <a:xfrm>
            <a:off x="6172200" y="1987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Курская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Ульяновская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Республика Саха (Якутия)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г. Санкт-Петербург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Тульская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Рязанская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Калужская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Липецкая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Иркутская область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Aft>
                <a:spcPts val="799"/>
              </a:spcAft>
              <a:tabLst>
                <a:tab algn="l" pos="0"/>
              </a:tabLst>
            </a:pPr>
            <a:r>
              <a:rPr b="1" lang="ru-RU" sz="2400" spc="-1" strike="noStrike">
                <a:solidFill>
                  <a:srgbClr val="474747"/>
                </a:solidFill>
                <a:latin typeface="Montserrat"/>
              </a:rPr>
              <a:t>Республика Башкортостан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3" name="Рисунок 8" descr=""/>
          <p:cNvPicPr/>
          <p:nvPr/>
        </p:nvPicPr>
        <p:blipFill>
          <a:blip r:embed="rId4"/>
          <a:srcRect l="31226" t="15025" r="33950" b="23566"/>
          <a:stretch/>
        </p:blipFill>
        <p:spPr>
          <a:xfrm>
            <a:off x="557280" y="202716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04" name="Рисунок 9" descr=""/>
          <p:cNvPicPr/>
          <p:nvPr/>
        </p:nvPicPr>
        <p:blipFill>
          <a:blip r:embed="rId5"/>
          <a:srcRect l="31226" t="15025" r="33950" b="23566"/>
          <a:stretch/>
        </p:blipFill>
        <p:spPr>
          <a:xfrm>
            <a:off x="557280" y="243144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05" name="Рисунок 10" descr=""/>
          <p:cNvPicPr/>
          <p:nvPr/>
        </p:nvPicPr>
        <p:blipFill>
          <a:blip r:embed="rId6"/>
          <a:srcRect l="31226" t="15025" r="33950" b="23566"/>
          <a:stretch/>
        </p:blipFill>
        <p:spPr>
          <a:xfrm>
            <a:off x="557280" y="284076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06" name="Рисунок 11" descr=""/>
          <p:cNvPicPr/>
          <p:nvPr/>
        </p:nvPicPr>
        <p:blipFill>
          <a:blip r:embed="rId7"/>
          <a:srcRect l="31226" t="15025" r="33950" b="23566"/>
          <a:stretch/>
        </p:blipFill>
        <p:spPr>
          <a:xfrm>
            <a:off x="557280" y="329220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07" name="Рисунок 12" descr=""/>
          <p:cNvPicPr/>
          <p:nvPr/>
        </p:nvPicPr>
        <p:blipFill>
          <a:blip r:embed="rId8"/>
          <a:srcRect l="31226" t="15025" r="33950" b="23566"/>
          <a:stretch/>
        </p:blipFill>
        <p:spPr>
          <a:xfrm>
            <a:off x="557280" y="374364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08" name="Рисунок 13" descr=""/>
          <p:cNvPicPr/>
          <p:nvPr/>
        </p:nvPicPr>
        <p:blipFill>
          <a:blip r:embed="rId9"/>
          <a:srcRect l="31226" t="15025" r="33950" b="23566"/>
          <a:stretch/>
        </p:blipFill>
        <p:spPr>
          <a:xfrm>
            <a:off x="557280" y="419796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09" name="Рисунок 14" descr=""/>
          <p:cNvPicPr/>
          <p:nvPr/>
        </p:nvPicPr>
        <p:blipFill>
          <a:blip r:embed="rId10"/>
          <a:srcRect l="31226" t="15025" r="33950" b="23566"/>
          <a:stretch/>
        </p:blipFill>
        <p:spPr>
          <a:xfrm>
            <a:off x="557280" y="462600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0" name="Рисунок 15" descr=""/>
          <p:cNvPicPr/>
          <p:nvPr/>
        </p:nvPicPr>
        <p:blipFill>
          <a:blip r:embed="rId11"/>
          <a:srcRect l="31226" t="15025" r="33950" b="23566"/>
          <a:stretch/>
        </p:blipFill>
        <p:spPr>
          <a:xfrm>
            <a:off x="557280" y="503028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1" name="Рисунок 16" descr=""/>
          <p:cNvPicPr/>
          <p:nvPr/>
        </p:nvPicPr>
        <p:blipFill>
          <a:blip r:embed="rId12"/>
          <a:srcRect l="31226" t="15025" r="33950" b="23566"/>
          <a:stretch/>
        </p:blipFill>
        <p:spPr>
          <a:xfrm>
            <a:off x="557280" y="544104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2" name="Рисунок 17" descr=""/>
          <p:cNvPicPr/>
          <p:nvPr/>
        </p:nvPicPr>
        <p:blipFill>
          <a:blip r:embed="rId13"/>
          <a:srcRect l="31226" t="15025" r="33950" b="23566"/>
          <a:stretch/>
        </p:blipFill>
        <p:spPr>
          <a:xfrm>
            <a:off x="5738040" y="202716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3" name="Рисунок 18" descr=""/>
          <p:cNvPicPr/>
          <p:nvPr/>
        </p:nvPicPr>
        <p:blipFill>
          <a:blip r:embed="rId14"/>
          <a:srcRect l="31226" t="15025" r="33950" b="23566"/>
          <a:stretch/>
        </p:blipFill>
        <p:spPr>
          <a:xfrm>
            <a:off x="5738040" y="243144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4" name="Рисунок 19" descr=""/>
          <p:cNvPicPr/>
          <p:nvPr/>
        </p:nvPicPr>
        <p:blipFill>
          <a:blip r:embed="rId15"/>
          <a:srcRect l="31226" t="15025" r="33950" b="23566"/>
          <a:stretch/>
        </p:blipFill>
        <p:spPr>
          <a:xfrm>
            <a:off x="5738040" y="284076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20" descr=""/>
          <p:cNvPicPr/>
          <p:nvPr/>
        </p:nvPicPr>
        <p:blipFill>
          <a:blip r:embed="rId16"/>
          <a:srcRect l="31226" t="15025" r="33950" b="23566"/>
          <a:stretch/>
        </p:blipFill>
        <p:spPr>
          <a:xfrm>
            <a:off x="5738040" y="329220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21" descr=""/>
          <p:cNvPicPr/>
          <p:nvPr/>
        </p:nvPicPr>
        <p:blipFill>
          <a:blip r:embed="rId17"/>
          <a:srcRect l="31226" t="15025" r="33950" b="23566"/>
          <a:stretch/>
        </p:blipFill>
        <p:spPr>
          <a:xfrm>
            <a:off x="5738040" y="374364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7" name="Рисунок 22" descr=""/>
          <p:cNvPicPr/>
          <p:nvPr/>
        </p:nvPicPr>
        <p:blipFill>
          <a:blip r:embed="rId18"/>
          <a:srcRect l="31226" t="15025" r="33950" b="23566"/>
          <a:stretch/>
        </p:blipFill>
        <p:spPr>
          <a:xfrm>
            <a:off x="5738040" y="419796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8" name="Рисунок 23" descr=""/>
          <p:cNvPicPr/>
          <p:nvPr/>
        </p:nvPicPr>
        <p:blipFill>
          <a:blip r:embed="rId19"/>
          <a:srcRect l="31226" t="15025" r="33950" b="23566"/>
          <a:stretch/>
        </p:blipFill>
        <p:spPr>
          <a:xfrm>
            <a:off x="5738040" y="462600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19" name="Рисунок 24" descr=""/>
          <p:cNvPicPr/>
          <p:nvPr/>
        </p:nvPicPr>
        <p:blipFill>
          <a:blip r:embed="rId20"/>
          <a:srcRect l="31226" t="15025" r="33950" b="23566"/>
          <a:stretch/>
        </p:blipFill>
        <p:spPr>
          <a:xfrm>
            <a:off x="5738040" y="503028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20" name="Рисунок 25" descr=""/>
          <p:cNvPicPr/>
          <p:nvPr/>
        </p:nvPicPr>
        <p:blipFill>
          <a:blip r:embed="rId21"/>
          <a:srcRect l="31226" t="15025" r="33950" b="23566"/>
          <a:stretch/>
        </p:blipFill>
        <p:spPr>
          <a:xfrm>
            <a:off x="5738040" y="5441040"/>
            <a:ext cx="356760" cy="353880"/>
          </a:xfrm>
          <a:prstGeom prst="rect">
            <a:avLst/>
          </a:prstGeom>
          <a:ln>
            <a:noFill/>
          </a:ln>
        </p:spPr>
      </p:pic>
      <p:pic>
        <p:nvPicPr>
          <p:cNvPr id="121" name="Рисунок 26" descr=""/>
          <p:cNvPicPr/>
          <p:nvPr/>
        </p:nvPicPr>
        <p:blipFill>
          <a:blip r:embed="rId22"/>
          <a:srcRect l="31226" t="15025" r="33950" b="23566"/>
          <a:stretch/>
        </p:blipFill>
        <p:spPr>
          <a:xfrm>
            <a:off x="5738040" y="5889960"/>
            <a:ext cx="356760" cy="353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a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Рисунок 27" descr=""/>
          <p:cNvPicPr/>
          <p:nvPr/>
        </p:nvPicPr>
        <p:blipFill>
          <a:blip r:embed="rId1"/>
          <a:srcRect l="41797" t="68055" r="0" b="0"/>
          <a:stretch/>
        </p:blipFill>
        <p:spPr>
          <a:xfrm flipH="1">
            <a:off x="360" y="5536080"/>
            <a:ext cx="4316760" cy="1332360"/>
          </a:xfrm>
          <a:prstGeom prst="rect">
            <a:avLst/>
          </a:prstGeom>
          <a:ln>
            <a:noFill/>
          </a:ln>
        </p:spPr>
      </p:pic>
      <p:pic>
        <p:nvPicPr>
          <p:cNvPr id="123" name="Рисунок 21" descr=""/>
          <p:cNvPicPr/>
          <p:nvPr/>
        </p:nvPicPr>
        <p:blipFill>
          <a:blip r:embed="rId2"/>
          <a:srcRect l="42819" t="55871" r="0" b="0"/>
          <a:stretch/>
        </p:blipFill>
        <p:spPr>
          <a:xfrm flipH="1" rot="10800000">
            <a:off x="7886880" y="0"/>
            <a:ext cx="4304880" cy="1868760"/>
          </a:xfrm>
          <a:prstGeom prst="rect">
            <a:avLst/>
          </a:prstGeom>
          <a:ln>
            <a:noFill/>
          </a:ln>
        </p:spPr>
      </p:pic>
      <p:pic>
        <p:nvPicPr>
          <p:cNvPr id="124" name="Рисунок 4" descr=""/>
          <p:cNvPicPr/>
          <p:nvPr/>
        </p:nvPicPr>
        <p:blipFill>
          <a:blip r:embed="rId3"/>
          <a:stretch/>
        </p:blipFill>
        <p:spPr>
          <a:xfrm>
            <a:off x="10929240" y="5837040"/>
            <a:ext cx="1177200" cy="884160"/>
          </a:xfrm>
          <a:prstGeom prst="rect">
            <a:avLst/>
          </a:prstGeom>
          <a:ln>
            <a:noFill/>
          </a:ln>
        </p:spPr>
      </p:pic>
      <p:sp>
        <p:nvSpPr>
          <p:cNvPr id="125" name="CustomShape 1"/>
          <p:cNvSpPr/>
          <p:nvPr/>
        </p:nvSpPr>
        <p:spPr>
          <a:xfrm>
            <a:off x="108720" y="643284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474747"/>
                </a:solidFill>
                <a:latin typeface="Montserrat Medium"/>
                <a:ea typeface="PT Sans"/>
              </a:rPr>
              <a:t>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34640" y="306000"/>
            <a:ext cx="1169496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658b7a"/>
                </a:solidFill>
                <a:latin typeface="Montserrat"/>
              </a:rPr>
              <a:t>МФЦ Свердловской области – победители конкурса «Лучший МФЦ России»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6681240" y="2739600"/>
            <a:ext cx="4974120" cy="252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474747"/>
                </a:solidFill>
                <a:latin typeface="Montserrat"/>
              </a:rPr>
              <a:t>Создание регионального центра оптимизации государственных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474747"/>
                </a:solidFill>
                <a:latin typeface="Montserrat"/>
              </a:rPr>
              <a:t>и муниципальных услуг Свердловской области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8" name="Рисунок 8" descr=""/>
          <p:cNvPicPr/>
          <p:nvPr/>
        </p:nvPicPr>
        <p:blipFill>
          <a:blip r:embed="rId4"/>
          <a:stretch/>
        </p:blipFill>
        <p:spPr>
          <a:xfrm>
            <a:off x="522360" y="1959480"/>
            <a:ext cx="5362200" cy="5362200"/>
          </a:xfrm>
          <a:prstGeom prst="rect">
            <a:avLst/>
          </a:prstGeom>
          <a:ln>
            <a:noFill/>
          </a:ln>
        </p:spPr>
      </p:pic>
      <p:pic>
        <p:nvPicPr>
          <p:cNvPr id="129" name="Рисунок 9" descr=""/>
          <p:cNvPicPr/>
          <p:nvPr/>
        </p:nvPicPr>
        <p:blipFill>
          <a:blip r:embed="rId5"/>
          <a:srcRect l="31226" t="15025" r="33950" b="23566"/>
          <a:stretch/>
        </p:blipFill>
        <p:spPr>
          <a:xfrm>
            <a:off x="5933160" y="2801880"/>
            <a:ext cx="677880" cy="672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a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Рисунок 15" descr=""/>
          <p:cNvPicPr/>
          <p:nvPr/>
        </p:nvPicPr>
        <p:blipFill>
          <a:blip r:embed="rId1"/>
          <a:srcRect l="47969" t="55416" r="14843" b="0"/>
          <a:stretch/>
        </p:blipFill>
        <p:spPr>
          <a:xfrm>
            <a:off x="8678160" y="5592240"/>
            <a:ext cx="3523320" cy="1284480"/>
          </a:xfrm>
          <a:prstGeom prst="rect">
            <a:avLst/>
          </a:prstGeom>
          <a:ln>
            <a:noFill/>
          </a:ln>
        </p:spPr>
      </p:pic>
      <p:pic>
        <p:nvPicPr>
          <p:cNvPr id="131" name="Рисунок 14" descr=""/>
          <p:cNvPicPr/>
          <p:nvPr/>
        </p:nvPicPr>
        <p:blipFill>
          <a:blip r:embed="rId2"/>
          <a:srcRect l="42819" t="55871" r="0" b="0"/>
          <a:stretch/>
        </p:blipFill>
        <p:spPr>
          <a:xfrm rot="10800000">
            <a:off x="360" y="0"/>
            <a:ext cx="6143400" cy="2666520"/>
          </a:xfrm>
          <a:prstGeom prst="rect">
            <a:avLst/>
          </a:prstGeom>
          <a:ln>
            <a:noFill/>
          </a:ln>
        </p:spPr>
      </p:pic>
      <p:sp>
        <p:nvSpPr>
          <p:cNvPr id="132" name="CustomShape 1"/>
          <p:cNvSpPr/>
          <p:nvPr/>
        </p:nvSpPr>
        <p:spPr>
          <a:xfrm>
            <a:off x="104040" y="1671120"/>
            <a:ext cx="11714400" cy="66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3600" spc="-1" strike="noStrike">
                <a:solidFill>
                  <a:srgbClr val="658b7a"/>
                </a:solidFill>
                <a:latin typeface="Montserrat"/>
              </a:rPr>
              <a:t>Региональным центром оптимизации Свердловской области </a:t>
            </a:r>
            <a:br/>
            <a:r>
              <a:rPr b="1" lang="ru-RU" sz="3600" spc="-1" strike="noStrike">
                <a:solidFill>
                  <a:srgbClr val="658b7a"/>
                </a:solidFill>
                <a:latin typeface="Montserrat"/>
              </a:rPr>
              <a:t>разработаны описания </a:t>
            </a:r>
            <a:br/>
            <a:r>
              <a:rPr b="1" lang="ru-RU" sz="3600" spc="-1" strike="noStrike">
                <a:solidFill>
                  <a:srgbClr val="658b7a"/>
                </a:solidFill>
                <a:latin typeface="Montserrat"/>
              </a:rPr>
              <a:t>целевых состояний двух услуг: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133" name="Рисунок 17" descr=""/>
          <p:cNvPicPr/>
          <p:nvPr/>
        </p:nvPicPr>
        <p:blipFill>
          <a:blip r:embed="rId3"/>
          <a:stretch/>
        </p:blipFill>
        <p:spPr>
          <a:xfrm>
            <a:off x="10929240" y="5837040"/>
            <a:ext cx="1177200" cy="884160"/>
          </a:xfrm>
          <a:prstGeom prst="rect">
            <a:avLst/>
          </a:prstGeom>
          <a:ln>
            <a:noFill/>
          </a:ln>
        </p:spPr>
      </p:pic>
      <p:sp>
        <p:nvSpPr>
          <p:cNvPr id="134" name="CustomShape 2"/>
          <p:cNvSpPr/>
          <p:nvPr/>
        </p:nvSpPr>
        <p:spPr>
          <a:xfrm>
            <a:off x="119880" y="643284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474747"/>
                </a:solidFill>
                <a:latin typeface="Montserrat Medium"/>
                <a:ea typeface="PT Sans"/>
              </a:rPr>
              <a:t>4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818640" y="2570400"/>
            <a:ext cx="6548400" cy="20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74747"/>
                </a:solidFill>
                <a:latin typeface="Montserrat"/>
              </a:rPr>
              <a:t>Предоставление жилого помещения по договору социального найма*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474747"/>
                </a:solidFill>
                <a:latin typeface="Montserrat"/>
              </a:rPr>
              <a:t>Предоставление разрешения на условно разрешенный вид использования земельного участка или объекта капитального строительства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ru-RU" sz="2800" spc="-1" strike="noStrike">
              <a:latin typeface="Arial"/>
            </a:endParaRPr>
          </a:p>
        </p:txBody>
      </p:sp>
      <p:pic>
        <p:nvPicPr>
          <p:cNvPr id="136" name="Рисунок 8" descr=""/>
          <p:cNvPicPr/>
          <p:nvPr/>
        </p:nvPicPr>
        <p:blipFill>
          <a:blip r:embed="rId4"/>
          <a:srcRect l="31216" t="14991" r="33947" b="23578"/>
          <a:stretch/>
        </p:blipFill>
        <p:spPr>
          <a:xfrm>
            <a:off x="227160" y="2570400"/>
            <a:ext cx="591480" cy="586440"/>
          </a:xfrm>
          <a:prstGeom prst="rect">
            <a:avLst/>
          </a:prstGeom>
          <a:ln>
            <a:noFill/>
          </a:ln>
        </p:spPr>
      </p:pic>
      <p:pic>
        <p:nvPicPr>
          <p:cNvPr id="137" name="Рисунок 9" descr=""/>
          <p:cNvPicPr/>
          <p:nvPr/>
        </p:nvPicPr>
        <p:blipFill>
          <a:blip r:embed="rId5"/>
          <a:srcRect l="31216" t="14991" r="33947" b="23578"/>
          <a:stretch/>
        </p:blipFill>
        <p:spPr>
          <a:xfrm>
            <a:off x="227160" y="4120920"/>
            <a:ext cx="591480" cy="586440"/>
          </a:xfrm>
          <a:prstGeom prst="rect">
            <a:avLst/>
          </a:prstGeom>
          <a:ln>
            <a:noFill/>
          </a:ln>
        </p:spPr>
      </p:pic>
      <p:pic>
        <p:nvPicPr>
          <p:cNvPr id="138" name="Рисунок 10" descr=""/>
          <p:cNvPicPr/>
          <p:nvPr/>
        </p:nvPicPr>
        <p:blipFill>
          <a:blip r:embed="rId6"/>
          <a:srcRect l="16967" t="0" r="25641" b="0"/>
          <a:stretch/>
        </p:blipFill>
        <p:spPr>
          <a:xfrm>
            <a:off x="7124040" y="1857600"/>
            <a:ext cx="4393800" cy="4305960"/>
          </a:xfrm>
          <a:prstGeom prst="rect">
            <a:avLst/>
          </a:prstGeom>
          <a:ln>
            <a:noFill/>
          </a:ln>
        </p:spPr>
      </p:pic>
      <p:sp>
        <p:nvSpPr>
          <p:cNvPr id="139" name="CustomShape 4"/>
          <p:cNvSpPr/>
          <p:nvPr/>
        </p:nvSpPr>
        <p:spPr>
          <a:xfrm>
            <a:off x="522720" y="6258240"/>
            <a:ext cx="8748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474747"/>
                </a:solidFill>
                <a:latin typeface="Montserrat"/>
              </a:rPr>
              <a:t>* в ходе согласования исключена Минстроем России и Минэкономразвития России </a:t>
            </a:r>
            <a:br/>
            <a:r>
              <a:rPr b="0" lang="ru-RU" sz="1400" spc="-1" strike="noStrike">
                <a:solidFill>
                  <a:srgbClr val="474747"/>
                </a:solidFill>
                <a:latin typeface="Montserrat"/>
              </a:rPr>
              <a:t>в связи с невозможностью изменения законодательства и низкой востребованностью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a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Рисунок 15" descr=""/>
          <p:cNvPicPr/>
          <p:nvPr/>
        </p:nvPicPr>
        <p:blipFill>
          <a:blip r:embed="rId1"/>
          <a:srcRect l="47969" t="55416" r="14843" b="0"/>
          <a:stretch/>
        </p:blipFill>
        <p:spPr>
          <a:xfrm>
            <a:off x="8678160" y="5592240"/>
            <a:ext cx="3523320" cy="1284480"/>
          </a:xfrm>
          <a:prstGeom prst="rect">
            <a:avLst/>
          </a:prstGeom>
          <a:ln>
            <a:noFill/>
          </a:ln>
        </p:spPr>
      </p:pic>
      <p:pic>
        <p:nvPicPr>
          <p:cNvPr id="141" name="Рисунок 14" descr=""/>
          <p:cNvPicPr/>
          <p:nvPr/>
        </p:nvPicPr>
        <p:blipFill>
          <a:blip r:embed="rId2"/>
          <a:srcRect l="42819" t="55871" r="0" b="0"/>
          <a:stretch/>
        </p:blipFill>
        <p:spPr>
          <a:xfrm rot="10800000">
            <a:off x="-37800" y="0"/>
            <a:ext cx="6143400" cy="2666520"/>
          </a:xfrm>
          <a:prstGeom prst="rect">
            <a:avLst/>
          </a:prstGeom>
          <a:ln>
            <a:noFill/>
          </a:ln>
        </p:spPr>
      </p:pic>
      <p:sp>
        <p:nvSpPr>
          <p:cNvPr id="142" name="CustomShape 1"/>
          <p:cNvSpPr/>
          <p:nvPr/>
        </p:nvSpPr>
        <p:spPr>
          <a:xfrm>
            <a:off x="104040" y="144720"/>
            <a:ext cx="12002400" cy="66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ru-RU" sz="2600" spc="-1" strike="noStrike">
                <a:solidFill>
                  <a:srgbClr val="658b7a"/>
                </a:solidFill>
                <a:latin typeface="Montserrat"/>
              </a:rPr>
              <a:t>В результате разработки описания целевых состояний услуг:</a:t>
            </a:r>
            <a:endParaRPr b="0" lang="ru-RU" sz="2600" spc="-1" strike="noStrike">
              <a:latin typeface="Arial"/>
            </a:endParaRPr>
          </a:p>
        </p:txBody>
      </p:sp>
      <p:pic>
        <p:nvPicPr>
          <p:cNvPr id="143" name="Рисунок 17" descr=""/>
          <p:cNvPicPr/>
          <p:nvPr/>
        </p:nvPicPr>
        <p:blipFill>
          <a:blip r:embed="rId3"/>
          <a:stretch/>
        </p:blipFill>
        <p:spPr>
          <a:xfrm>
            <a:off x="10929240" y="5837040"/>
            <a:ext cx="1177200" cy="884160"/>
          </a:xfrm>
          <a:prstGeom prst="rect">
            <a:avLst/>
          </a:prstGeom>
          <a:ln>
            <a:noFill/>
          </a:ln>
        </p:spPr>
      </p:pic>
      <p:sp>
        <p:nvSpPr>
          <p:cNvPr id="144" name="CustomShape 2"/>
          <p:cNvSpPr/>
          <p:nvPr/>
        </p:nvSpPr>
        <p:spPr>
          <a:xfrm>
            <a:off x="108720" y="643284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474747"/>
                </a:solidFill>
                <a:latin typeface="Montserrat Medium"/>
                <a:ea typeface="PT Sans"/>
              </a:rPr>
              <a:t>5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935280" y="911160"/>
            <a:ext cx="10824840" cy="568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 fontScale="49000"/>
          </a:bodyPr>
          <a:p>
            <a:pPr algn="just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проработана возможность предоставления услуг в проактивном формате;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проработан процесс безбумажного, электронного обращения для получения услуги;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спроектирована возможность получения результата предоставления услуг </a:t>
            </a:r>
            <a:br/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в формате 24/7 в электронном виде;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сокращено количество документов, необходимых для предоставления услуг;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сокращено количество сведений, указываемых в заявлении </a:t>
            </a:r>
            <a:br/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на предоставление услуг;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проработан процесс межведомственного электронного взаимодействия, в том числе предложены новые виды сведений и витрины данных, которые необходимо разработать для оптимизации предоставления услуг;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разработаны критерии автоматического принятия решения об отказе </a:t>
            </a:r>
            <a:br/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в приеме документов или предоставлении услуг;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сокращен срок предоставления услуг;</a:t>
            </a:r>
            <a:endParaRPr b="0" lang="ru-RU" sz="2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algn="l" pos="0"/>
              </a:tabLst>
            </a:pPr>
            <a:r>
              <a:rPr b="0" lang="ru-RU" sz="2400" spc="-1" strike="noStrike">
                <a:solidFill>
                  <a:srgbClr val="474747"/>
                </a:solidFill>
                <a:latin typeface="Montserrat"/>
              </a:rPr>
              <a:t>подготовлены рекомендации по совершенствованию портальной формы заявления на предоставление услуг.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6" name="Рисунок 9" descr=""/>
          <p:cNvPicPr/>
          <p:nvPr/>
        </p:nvPicPr>
        <p:blipFill>
          <a:blip r:embed="rId4"/>
          <a:srcRect l="31216" t="14991" r="33947" b="23578"/>
          <a:stretch/>
        </p:blipFill>
        <p:spPr>
          <a:xfrm>
            <a:off x="262440" y="813240"/>
            <a:ext cx="524160" cy="519840"/>
          </a:xfrm>
          <a:prstGeom prst="rect">
            <a:avLst/>
          </a:prstGeom>
          <a:ln>
            <a:noFill/>
          </a:ln>
        </p:spPr>
      </p:pic>
      <p:pic>
        <p:nvPicPr>
          <p:cNvPr id="147" name="Рисунок 10" descr=""/>
          <p:cNvPicPr/>
          <p:nvPr/>
        </p:nvPicPr>
        <p:blipFill>
          <a:blip r:embed="rId5"/>
          <a:srcRect l="31216" t="14991" r="33947" b="23578"/>
          <a:stretch/>
        </p:blipFill>
        <p:spPr>
          <a:xfrm>
            <a:off x="262440" y="1362960"/>
            <a:ext cx="524160" cy="519840"/>
          </a:xfrm>
          <a:prstGeom prst="rect">
            <a:avLst/>
          </a:prstGeom>
          <a:ln>
            <a:noFill/>
          </a:ln>
        </p:spPr>
      </p:pic>
      <p:pic>
        <p:nvPicPr>
          <p:cNvPr id="148" name="Рисунок 11" descr=""/>
          <p:cNvPicPr/>
          <p:nvPr/>
        </p:nvPicPr>
        <p:blipFill>
          <a:blip r:embed="rId6"/>
          <a:srcRect l="31216" t="14991" r="33947" b="23578"/>
          <a:stretch/>
        </p:blipFill>
        <p:spPr>
          <a:xfrm>
            <a:off x="262440" y="2034720"/>
            <a:ext cx="524160" cy="519840"/>
          </a:xfrm>
          <a:prstGeom prst="rect">
            <a:avLst/>
          </a:prstGeom>
          <a:ln>
            <a:noFill/>
          </a:ln>
        </p:spPr>
      </p:pic>
      <p:pic>
        <p:nvPicPr>
          <p:cNvPr id="149" name="Рисунок 12" descr=""/>
          <p:cNvPicPr/>
          <p:nvPr/>
        </p:nvPicPr>
        <p:blipFill>
          <a:blip r:embed="rId7"/>
          <a:srcRect l="31216" t="14991" r="33947" b="23578"/>
          <a:stretch/>
        </p:blipFill>
        <p:spPr>
          <a:xfrm>
            <a:off x="257400" y="2666880"/>
            <a:ext cx="524160" cy="519840"/>
          </a:xfrm>
          <a:prstGeom prst="rect">
            <a:avLst/>
          </a:prstGeom>
          <a:ln>
            <a:noFill/>
          </a:ln>
        </p:spPr>
      </p:pic>
      <p:pic>
        <p:nvPicPr>
          <p:cNvPr id="150" name="Рисунок 13" descr=""/>
          <p:cNvPicPr/>
          <p:nvPr/>
        </p:nvPicPr>
        <p:blipFill>
          <a:blip r:embed="rId8"/>
          <a:srcRect l="31216" t="14991" r="33947" b="23578"/>
          <a:stretch/>
        </p:blipFill>
        <p:spPr>
          <a:xfrm>
            <a:off x="257400" y="3281040"/>
            <a:ext cx="524160" cy="519840"/>
          </a:xfrm>
          <a:prstGeom prst="rect">
            <a:avLst/>
          </a:prstGeom>
          <a:ln>
            <a:noFill/>
          </a:ln>
        </p:spPr>
      </p:pic>
      <p:pic>
        <p:nvPicPr>
          <p:cNvPr id="151" name="Рисунок 16" descr=""/>
          <p:cNvPicPr/>
          <p:nvPr/>
        </p:nvPicPr>
        <p:blipFill>
          <a:blip r:embed="rId9"/>
          <a:srcRect l="31216" t="14991" r="33947" b="23578"/>
          <a:stretch/>
        </p:blipFill>
        <p:spPr>
          <a:xfrm>
            <a:off x="257400" y="3950640"/>
            <a:ext cx="524160" cy="519840"/>
          </a:xfrm>
          <a:prstGeom prst="rect">
            <a:avLst/>
          </a:prstGeom>
          <a:ln>
            <a:noFill/>
          </a:ln>
        </p:spPr>
      </p:pic>
      <p:pic>
        <p:nvPicPr>
          <p:cNvPr id="152" name="Рисунок 18" descr=""/>
          <p:cNvPicPr/>
          <p:nvPr/>
        </p:nvPicPr>
        <p:blipFill>
          <a:blip r:embed="rId10"/>
          <a:srcRect l="31216" t="14991" r="33947" b="23578"/>
          <a:stretch/>
        </p:blipFill>
        <p:spPr>
          <a:xfrm>
            <a:off x="257400" y="4804200"/>
            <a:ext cx="524160" cy="519840"/>
          </a:xfrm>
          <a:prstGeom prst="rect">
            <a:avLst/>
          </a:prstGeom>
          <a:ln>
            <a:noFill/>
          </a:ln>
        </p:spPr>
      </p:pic>
      <p:pic>
        <p:nvPicPr>
          <p:cNvPr id="153" name="Рисунок 19" descr=""/>
          <p:cNvPicPr/>
          <p:nvPr/>
        </p:nvPicPr>
        <p:blipFill>
          <a:blip r:embed="rId11"/>
          <a:srcRect l="31216" t="14991" r="33947" b="23578"/>
          <a:stretch/>
        </p:blipFill>
        <p:spPr>
          <a:xfrm>
            <a:off x="257400" y="5407200"/>
            <a:ext cx="524160" cy="519840"/>
          </a:xfrm>
          <a:prstGeom prst="rect">
            <a:avLst/>
          </a:prstGeom>
          <a:ln>
            <a:noFill/>
          </a:ln>
        </p:spPr>
      </p:pic>
      <p:pic>
        <p:nvPicPr>
          <p:cNvPr id="154" name="Рисунок 21" descr=""/>
          <p:cNvPicPr/>
          <p:nvPr/>
        </p:nvPicPr>
        <p:blipFill>
          <a:blip r:embed="rId12"/>
          <a:srcRect l="31216" t="14991" r="33947" b="23578"/>
          <a:stretch/>
        </p:blipFill>
        <p:spPr>
          <a:xfrm>
            <a:off x="257400" y="5974560"/>
            <a:ext cx="524160" cy="519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a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33" descr=""/>
          <p:cNvPicPr/>
          <p:nvPr/>
        </p:nvPicPr>
        <p:blipFill>
          <a:blip r:embed="rId1"/>
          <a:srcRect l="47969" t="55416" r="14843" b="0"/>
          <a:stretch/>
        </p:blipFill>
        <p:spPr>
          <a:xfrm flipH="1">
            <a:off x="360" y="6058080"/>
            <a:ext cx="3411000" cy="799920"/>
          </a:xfrm>
          <a:prstGeom prst="rect">
            <a:avLst/>
          </a:prstGeom>
          <a:ln>
            <a:noFill/>
          </a:ln>
        </p:spPr>
      </p:pic>
      <p:pic>
        <p:nvPicPr>
          <p:cNvPr id="156" name="Рисунок 24" descr=""/>
          <p:cNvPicPr/>
          <p:nvPr/>
        </p:nvPicPr>
        <p:blipFill>
          <a:blip r:embed="rId2"/>
          <a:srcRect l="42818" t="55867" r="0" b="0"/>
          <a:stretch/>
        </p:blipFill>
        <p:spPr>
          <a:xfrm flipH="1" rot="10800000">
            <a:off x="8741520" y="-9720"/>
            <a:ext cx="3450240" cy="1348200"/>
          </a:xfrm>
          <a:prstGeom prst="rect">
            <a:avLst/>
          </a:prstGeom>
          <a:ln>
            <a:noFill/>
          </a:ln>
        </p:spPr>
      </p:pic>
      <p:sp>
        <p:nvSpPr>
          <p:cNvPr id="157" name="TextShape 1"/>
          <p:cNvSpPr txBox="1"/>
          <p:nvPr/>
        </p:nvSpPr>
        <p:spPr>
          <a:xfrm>
            <a:off x="695520" y="2398320"/>
            <a:ext cx="6728400" cy="14976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80000"/>
              </a:lnSpc>
            </a:pPr>
            <a:r>
              <a:rPr b="1" lang="ru-RU" sz="3700" spc="-1" strike="noStrike">
                <a:solidFill>
                  <a:srgbClr val="658b7a"/>
                </a:solidFill>
                <a:latin typeface="Montserrat"/>
              </a:rPr>
              <a:t>Свердловской областью успешно реализован пилотный проект</a:t>
            </a:r>
            <a:endParaRPr b="0" lang="ru-RU" sz="37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8" name="Рисунок 17" descr=""/>
          <p:cNvPicPr/>
          <p:nvPr/>
        </p:nvPicPr>
        <p:blipFill>
          <a:blip r:embed="rId3"/>
          <a:stretch/>
        </p:blipFill>
        <p:spPr>
          <a:xfrm>
            <a:off x="10929240" y="5878080"/>
            <a:ext cx="1177200" cy="884160"/>
          </a:xfrm>
          <a:prstGeom prst="rect">
            <a:avLst/>
          </a:prstGeom>
          <a:ln>
            <a:noFill/>
          </a:ln>
        </p:spPr>
      </p:pic>
      <p:sp>
        <p:nvSpPr>
          <p:cNvPr id="159" name="CustomShape 2"/>
          <p:cNvSpPr/>
          <p:nvPr/>
        </p:nvSpPr>
        <p:spPr>
          <a:xfrm>
            <a:off x="113400" y="6432840"/>
            <a:ext cx="3045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474747"/>
                </a:solidFill>
                <a:latin typeface="Montserrat Medium"/>
                <a:ea typeface="PT Sans"/>
              </a:rPr>
              <a:t>6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60" name="Рисунок 7" descr=""/>
          <p:cNvPicPr/>
          <p:nvPr/>
        </p:nvPicPr>
        <p:blipFill>
          <a:blip r:embed="rId4"/>
          <a:srcRect l="26324" t="0" r="33259" b="12565"/>
          <a:stretch/>
        </p:blipFill>
        <p:spPr>
          <a:xfrm>
            <a:off x="7004160" y="1108440"/>
            <a:ext cx="4582080" cy="5576040"/>
          </a:xfrm>
          <a:prstGeom prst="rect">
            <a:avLst/>
          </a:prstGeom>
          <a:ln>
            <a:noFill/>
          </a:ln>
        </p:spPr>
      </p:pic>
      <p:pic>
        <p:nvPicPr>
          <p:cNvPr id="161" name="Рисунок 9" descr=""/>
          <p:cNvPicPr/>
          <p:nvPr/>
        </p:nvPicPr>
        <p:blipFill>
          <a:blip r:embed="rId5"/>
          <a:srcRect l="31216" t="14991" r="33947" b="23578"/>
          <a:stretch/>
        </p:blipFill>
        <p:spPr>
          <a:xfrm>
            <a:off x="104040" y="2854080"/>
            <a:ext cx="591480" cy="586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a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Рисунок 6" descr=""/>
          <p:cNvPicPr/>
          <p:nvPr/>
        </p:nvPicPr>
        <p:blipFill>
          <a:blip r:embed="rId1"/>
          <a:srcRect l="42819" t="55871" r="0" b="0"/>
          <a:stretch/>
        </p:blipFill>
        <p:spPr>
          <a:xfrm rot="5400000">
            <a:off x="-1742040" y="2452320"/>
            <a:ext cx="6143400" cy="2666520"/>
          </a:xfrm>
          <a:prstGeom prst="rect">
            <a:avLst/>
          </a:prstGeom>
          <a:ln>
            <a:noFill/>
          </a:ln>
        </p:spPr>
      </p:pic>
      <p:pic>
        <p:nvPicPr>
          <p:cNvPr id="163" name="Рисунок 4" descr=""/>
          <p:cNvPicPr/>
          <p:nvPr/>
        </p:nvPicPr>
        <p:blipFill>
          <a:blip r:embed="rId2"/>
          <a:stretch/>
        </p:blipFill>
        <p:spPr>
          <a:xfrm>
            <a:off x="10929240" y="5837040"/>
            <a:ext cx="1177200" cy="884160"/>
          </a:xfrm>
          <a:prstGeom prst="rect">
            <a:avLst/>
          </a:prstGeom>
          <a:ln>
            <a:noFill/>
          </a:ln>
        </p:spPr>
      </p:pic>
      <p:sp>
        <p:nvSpPr>
          <p:cNvPr id="164" name="CustomShape 1"/>
          <p:cNvSpPr/>
          <p:nvPr/>
        </p:nvSpPr>
        <p:spPr>
          <a:xfrm>
            <a:off x="215640" y="1438560"/>
            <a:ext cx="11687400" cy="66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1" lang="ru-RU" sz="6000" spc="-1" strike="noStrike">
                <a:solidFill>
                  <a:srgbClr val="658b7a"/>
                </a:solidFill>
                <a:latin typeface="Circe Extra Bold"/>
              </a:rPr>
              <a:t>БЛАГОДАРЮ </a:t>
            </a:r>
            <a:endParaRPr b="0" lang="ru-RU" sz="60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ru-RU" sz="6000" spc="-1" strike="noStrike">
                <a:solidFill>
                  <a:srgbClr val="658b7a"/>
                </a:solidFill>
                <a:latin typeface="Circe Extra Bold"/>
              </a:rPr>
              <a:t>ЗА ВНИМАНИЕ!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65" name="Line 2"/>
          <p:cNvSpPr/>
          <p:nvPr/>
        </p:nvSpPr>
        <p:spPr>
          <a:xfrm>
            <a:off x="3074040" y="1952280"/>
            <a:ext cx="5970240" cy="0"/>
          </a:xfrm>
          <a:prstGeom prst="line">
            <a:avLst/>
          </a:prstGeom>
          <a:ln>
            <a:solidFill>
              <a:srgbClr val="658b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3"/>
          <p:cNvSpPr/>
          <p:nvPr/>
        </p:nvSpPr>
        <p:spPr>
          <a:xfrm>
            <a:off x="4164840" y="5874120"/>
            <a:ext cx="397872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74747"/>
                </a:solidFill>
                <a:latin typeface="Montserrat Medium"/>
                <a:ea typeface="PT Sans"/>
              </a:rPr>
              <a:t>Сайт-визитка МФЦ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474747"/>
                </a:solidFill>
                <a:latin typeface="Montserrat Medium"/>
                <a:ea typeface="PT Sans"/>
              </a:rPr>
              <a:t>Свердловской области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167" name="Рисунок 8" descr=""/>
          <p:cNvPicPr/>
          <p:nvPr/>
        </p:nvPicPr>
        <p:blipFill>
          <a:blip r:embed="rId3"/>
          <a:stretch/>
        </p:blipFill>
        <p:spPr>
          <a:xfrm>
            <a:off x="3896640" y="1803240"/>
            <a:ext cx="4398120" cy="4398120"/>
          </a:xfrm>
          <a:prstGeom prst="rect">
            <a:avLst/>
          </a:prstGeom>
          <a:ln>
            <a:noFill/>
          </a:ln>
        </p:spPr>
      </p:pic>
      <p:pic>
        <p:nvPicPr>
          <p:cNvPr id="168" name="Рисунок 7" descr=""/>
          <p:cNvPicPr/>
          <p:nvPr/>
        </p:nvPicPr>
        <p:blipFill>
          <a:blip r:embed="rId4"/>
          <a:srcRect l="0" t="0" r="76798" b="77831"/>
          <a:stretch/>
        </p:blipFill>
        <p:spPr>
          <a:xfrm rot="5400000">
            <a:off x="10024200" y="654120"/>
            <a:ext cx="2828520" cy="1519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Application>LibreOffice/6.4.7.2$Windows_X86_64 LibreOffice_project/639b8ac485750d5696d7590a72ef1b496725cfb5</Application>
  <Words>167</Words>
  <Paragraphs>52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2022-09-19T04:40:04Z</dcterms:created>
  <dc:creator>Гаврина Виталина Александровна</dc:creator>
  <dc:description/>
  <dc:language>ru-RU</dc:language>
  <cp:lastModifiedBy>Зайруллина Анастасия Андреевна</cp:lastModifiedBy>
  <cp:lastPrinted>2022-10-05T08:45:16Z</cp:lastPrinted>
  <dcterms:modified xsi:type="dcterms:W3CDTF">2023-03-31T10:51:22Z</dcterms:modified>
  <cp:revision>121</cp:revision>
  <dc:subject/>
  <dc:title>ЦИФРОВИЗАЦИЯ  КАК ОСНОВНОЙ  ВЕКТОР РАЗВИТИЯ  ДЕЯТЕЛЬНОСТИ МФЦ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