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media/image1.tif" ContentType="image/tiff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5715000"/>
  <p:notesSz cx="6797675" cy="992663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перемещения страницы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2000" spc="-1" strike="noStrike"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400" spc="-1" strike="noStrike">
                <a:latin typeface="Times New Roman"/>
              </a:rPr>
              <a:t>&lt;верхний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34FEF151-9CDB-46FA-AE63-8EDE93068AE4}" type="slidenum">
              <a:rPr b="0" lang="ru-RU" sz="1400" spc="-1" strike="noStrike">
                <a:latin typeface="Times New Roman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sldImg"/>
          </p:nvPr>
        </p:nvSpPr>
        <p:spPr>
          <a:xfrm>
            <a:off x="420840" y="743040"/>
            <a:ext cx="5957280" cy="3723480"/>
          </a:xfrm>
          <a:prstGeom prst="rect">
            <a:avLst/>
          </a:prstGeom>
        </p:spPr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440" cy="3907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16" name="CustomShape 3"/>
          <p:cNvSpPr/>
          <p:nvPr/>
        </p:nvSpPr>
        <p:spPr>
          <a:xfrm>
            <a:off x="3850560" y="9428760"/>
            <a:ext cx="2944800" cy="49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E18AF4AA-836D-47ED-A3C1-45B0FFA59D0D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sldImg"/>
          </p:nvPr>
        </p:nvSpPr>
        <p:spPr>
          <a:xfrm>
            <a:off x="719280" y="1241280"/>
            <a:ext cx="5358600" cy="3349080"/>
          </a:xfrm>
          <a:prstGeom prst="rect">
            <a:avLst/>
          </a:prstGeom>
        </p:spPr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440" cy="3907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19" name="CustomShape 3"/>
          <p:cNvSpPr/>
          <p:nvPr/>
        </p:nvSpPr>
        <p:spPr>
          <a:xfrm>
            <a:off x="3850560" y="9428760"/>
            <a:ext cx="2944800" cy="49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DB00D6AD-671F-4EAC-BE41-128A03B0E978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sldImg"/>
          </p:nvPr>
        </p:nvSpPr>
        <p:spPr>
          <a:xfrm>
            <a:off x="717480" y="1241280"/>
            <a:ext cx="5361840" cy="3350520"/>
          </a:xfrm>
          <a:prstGeom prst="rect">
            <a:avLst/>
          </a:prstGeom>
        </p:spPr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440" cy="3907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22" name="CustomShape 3"/>
          <p:cNvSpPr/>
          <p:nvPr/>
        </p:nvSpPr>
        <p:spPr>
          <a:xfrm>
            <a:off x="3850560" y="9428760"/>
            <a:ext cx="2944800" cy="49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5341EBE1-4F14-4ECF-867C-279F9068EDB5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sldImg"/>
          </p:nvPr>
        </p:nvSpPr>
        <p:spPr>
          <a:xfrm>
            <a:off x="719280" y="1241280"/>
            <a:ext cx="5358600" cy="3349080"/>
          </a:xfrm>
          <a:prstGeom prst="rect">
            <a:avLst/>
          </a:prstGeom>
        </p:spPr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440" cy="3907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25" name="CustomShape 3"/>
          <p:cNvSpPr/>
          <p:nvPr/>
        </p:nvSpPr>
        <p:spPr>
          <a:xfrm>
            <a:off x="3850560" y="9428760"/>
            <a:ext cx="2944800" cy="49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EE50106B-1433-494F-A8C9-C48F637D0AFB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sldImg"/>
          </p:nvPr>
        </p:nvSpPr>
        <p:spPr>
          <a:xfrm>
            <a:off x="717480" y="1241280"/>
            <a:ext cx="5361840" cy="3350520"/>
          </a:xfrm>
          <a:prstGeom prst="rect">
            <a:avLst/>
          </a:prstGeom>
        </p:spPr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440" cy="3907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28" name="CustomShape 3"/>
          <p:cNvSpPr/>
          <p:nvPr/>
        </p:nvSpPr>
        <p:spPr>
          <a:xfrm>
            <a:off x="3850560" y="9428760"/>
            <a:ext cx="2944800" cy="49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44F79281-FCF1-493D-BF29-47AFC44A9DA5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sldImg"/>
          </p:nvPr>
        </p:nvSpPr>
        <p:spPr>
          <a:xfrm>
            <a:off x="719280" y="1241280"/>
            <a:ext cx="5358600" cy="3349080"/>
          </a:xfrm>
          <a:prstGeom prst="rect">
            <a:avLst/>
          </a:prstGeom>
        </p:spPr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440" cy="3907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31" name="CustomShape 3"/>
          <p:cNvSpPr/>
          <p:nvPr/>
        </p:nvSpPr>
        <p:spPr>
          <a:xfrm>
            <a:off x="3850560" y="9428760"/>
            <a:ext cx="2944800" cy="49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98A20789-548D-40C7-9414-46228E58D5EC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sldImg"/>
          </p:nvPr>
        </p:nvSpPr>
        <p:spPr>
          <a:xfrm>
            <a:off x="719280" y="1241280"/>
            <a:ext cx="5358600" cy="3349080"/>
          </a:xfrm>
          <a:prstGeom prst="rect">
            <a:avLst/>
          </a:prstGeom>
        </p:spPr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440" cy="3907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34" name="CustomShape 3"/>
          <p:cNvSpPr/>
          <p:nvPr/>
        </p:nvSpPr>
        <p:spPr>
          <a:xfrm>
            <a:off x="3850560" y="9428760"/>
            <a:ext cx="2944800" cy="49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BAF9B207-7E28-4B15-9B70-71DC9FF340D4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sldImg"/>
          </p:nvPr>
        </p:nvSpPr>
        <p:spPr>
          <a:xfrm>
            <a:off x="719280" y="1241280"/>
            <a:ext cx="5358600" cy="3349080"/>
          </a:xfrm>
          <a:prstGeom prst="rect">
            <a:avLst/>
          </a:prstGeom>
        </p:spPr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440" cy="39078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37" name="CustomShape 3"/>
          <p:cNvSpPr/>
          <p:nvPr/>
        </p:nvSpPr>
        <p:spPr>
          <a:xfrm>
            <a:off x="3850560" y="9428760"/>
            <a:ext cx="2944800" cy="49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0B65E605-1523-46CE-80FF-5A6FF3021DC8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822924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068280"/>
            <a:ext cx="822924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33704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06828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06828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2649600" cy="15807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337040"/>
            <a:ext cx="2649600" cy="15807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337040"/>
            <a:ext cx="2649600" cy="15807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068280"/>
            <a:ext cx="2649600" cy="15807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068280"/>
            <a:ext cx="2649600" cy="15807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068280"/>
            <a:ext cx="2649600" cy="15807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337040"/>
            <a:ext cx="8229240" cy="3314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8229240" cy="331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4015800" cy="331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337040"/>
            <a:ext cx="4015800" cy="331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27880"/>
            <a:ext cx="8229240" cy="4423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337040"/>
            <a:ext cx="4015800" cy="331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06828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337040"/>
            <a:ext cx="8229240" cy="3314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4015800" cy="331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33704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06828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33704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068280"/>
            <a:ext cx="822924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822924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068280"/>
            <a:ext cx="822924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33704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06828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06828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2649600" cy="15807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337040"/>
            <a:ext cx="2649600" cy="15807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337040"/>
            <a:ext cx="2649600" cy="15807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068280"/>
            <a:ext cx="2649600" cy="15807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068280"/>
            <a:ext cx="2649600" cy="15807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068280"/>
            <a:ext cx="2649600" cy="15807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8229240" cy="331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4015800" cy="331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337040"/>
            <a:ext cx="4015800" cy="331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27880"/>
            <a:ext cx="8229240" cy="4423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337040"/>
            <a:ext cx="4015800" cy="331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06828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4015800" cy="331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33704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06828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7992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337040"/>
            <a:ext cx="401580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068280"/>
            <a:ext cx="8229240" cy="158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28560" y="304200"/>
            <a:ext cx="7886160" cy="1103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8229240" cy="331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27880"/>
            <a:ext cx="8229240" cy="954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8229240" cy="3314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tif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0"/>
            <a:ext cx="9143280" cy="1368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3" name="Рисунок 15" descr="Гербик.tif"/>
          <p:cNvPicPr/>
          <p:nvPr/>
        </p:nvPicPr>
        <p:blipFill>
          <a:blip r:embed="rId1"/>
          <a:stretch/>
        </p:blipFill>
        <p:spPr>
          <a:xfrm>
            <a:off x="168120" y="122040"/>
            <a:ext cx="1170720" cy="773280"/>
          </a:xfrm>
          <a:prstGeom prst="rect">
            <a:avLst/>
          </a:prstGeom>
          <a:ln>
            <a:noFill/>
          </a:ln>
        </p:spPr>
      </p:pic>
      <p:sp>
        <p:nvSpPr>
          <p:cNvPr id="84" name="CustomShape 2"/>
          <p:cNvSpPr/>
          <p:nvPr/>
        </p:nvSpPr>
        <p:spPr>
          <a:xfrm>
            <a:off x="1339560" y="304920"/>
            <a:ext cx="7526520" cy="63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90000"/>
              </a:lnSpc>
            </a:pPr>
            <a:r>
              <a:rPr b="1" lang="ru-RU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Министерство цифрового развития и связи </a:t>
            </a:r>
            <a:br/>
            <a:r>
              <a:rPr b="1" lang="ru-RU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Свердловской области 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-11880" y="1026720"/>
            <a:ext cx="9161280" cy="300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4"/>
          <p:cNvSpPr/>
          <p:nvPr/>
        </p:nvSpPr>
        <p:spPr>
          <a:xfrm>
            <a:off x="0" y="1078560"/>
            <a:ext cx="9131400" cy="2906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1" lang="ru-RU" sz="2400" spc="-1" strike="noStrike">
                <a:solidFill>
                  <a:srgbClr val="ffffff"/>
                </a:solidFill>
                <a:latin typeface="Times New Roman"/>
                <a:ea typeface="Times New Roman"/>
              </a:rPr>
              <a:t>О достижении в Свердловской области показателя «Цифровая зрелость» органов государственной власти субъектов Российской Федерации, органов местного самоуправления и организаций в сфере здравоохранения, образования, городского хозяйства и строительства, общественного транспорта, подразумевающая использование ими отечественных информационно-технологических решений» через индикаторы, характеризующие предоставление государственных и муниципальных услуг (индикаторы 5.1, 5.3, 5.6–5.9)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87" name="CustomShape 5"/>
          <p:cNvSpPr/>
          <p:nvPr/>
        </p:nvSpPr>
        <p:spPr>
          <a:xfrm>
            <a:off x="168120" y="4246560"/>
            <a:ext cx="6006240" cy="136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Заместитель Министра цифрового развития </a:t>
            </a:r>
            <a:br/>
            <a:r>
              <a:rPr b="0" lang="ru-RU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и связи Свердловской области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Маточкин Роман Валентинович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88" name="CustomShape 6"/>
          <p:cNvSpPr/>
          <p:nvPr/>
        </p:nvSpPr>
        <p:spPr>
          <a:xfrm rot="5400000">
            <a:off x="4549680" y="-475200"/>
            <a:ext cx="45000" cy="91432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89" name="Table 7"/>
          <p:cNvGraphicFramePr/>
          <p:nvPr/>
        </p:nvGraphicFramePr>
        <p:xfrm>
          <a:off x="6465960" y="4689360"/>
          <a:ext cx="2512440" cy="709200"/>
        </p:xfrm>
        <a:graphic>
          <a:graphicData uri="http://schemas.openxmlformats.org/drawingml/2006/table">
            <a:tbl>
              <a:tblPr/>
              <a:tblGrid>
                <a:gridCol w="2512800"/>
              </a:tblGrid>
              <a:tr h="709560">
                <a:tc>
                  <a:txBody>
                    <a:bodyPr lIns="68400" rIns="6840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г. Екатеринбург</a:t>
                      </a:r>
                      <a:endParaRPr b="0" lang="ru-RU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26 июня 202</a:t>
                      </a:r>
                      <a:r>
                        <a:rPr b="0" lang="en-US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b="0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года  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68400" marR="68400"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Line 1"/>
          <p:cNvSpPr/>
          <p:nvPr/>
        </p:nvSpPr>
        <p:spPr>
          <a:xfrm>
            <a:off x="0" y="837360"/>
            <a:ext cx="9144000" cy="0"/>
          </a:xfrm>
          <a:prstGeom prst="line">
            <a:avLst/>
          </a:prstGeom>
          <a:ln w="3168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CustomShape 2"/>
          <p:cNvSpPr/>
          <p:nvPr/>
        </p:nvSpPr>
        <p:spPr>
          <a:xfrm>
            <a:off x="1172520" y="203400"/>
            <a:ext cx="6630840" cy="62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80000"/>
              </a:lnSpc>
            </a:pPr>
            <a:r>
              <a:rPr b="1" lang="ru-RU" sz="2200" spc="-1" strike="noStrike">
                <a:solidFill>
                  <a:srgbClr val="004a90"/>
                </a:solidFill>
                <a:latin typeface="Times New Roman"/>
                <a:ea typeface="Times New Roman"/>
              </a:rPr>
              <a:t>Информация о достижении целевых показателей </a:t>
            </a:r>
            <a:br/>
            <a:r>
              <a:rPr b="1" lang="ru-RU" sz="2200" spc="-1" strike="noStrike">
                <a:solidFill>
                  <a:srgbClr val="004a90"/>
                </a:solidFill>
                <a:latin typeface="Times New Roman"/>
                <a:ea typeface="Times New Roman"/>
              </a:rPr>
              <a:t>за </a:t>
            </a:r>
            <a:r>
              <a:rPr b="1" lang="en-US" sz="2200" spc="-1" strike="noStrike">
                <a:solidFill>
                  <a:srgbClr val="004a90"/>
                </a:solidFill>
                <a:latin typeface="Times New Roman"/>
                <a:ea typeface="Times New Roman"/>
              </a:rPr>
              <a:t>I </a:t>
            </a:r>
            <a:r>
              <a:rPr b="1" lang="ru-RU" sz="2200" spc="-1" strike="noStrike">
                <a:solidFill>
                  <a:srgbClr val="004a90"/>
                </a:solidFill>
                <a:latin typeface="Times New Roman"/>
                <a:ea typeface="Times New Roman"/>
              </a:rPr>
              <a:t>квартал 2024 года</a:t>
            </a:r>
            <a:endParaRPr b="0" lang="ru-RU" sz="2200" spc="-1" strike="noStrike">
              <a:latin typeface="Arial"/>
            </a:endParaRPr>
          </a:p>
        </p:txBody>
      </p:sp>
      <p:graphicFrame>
        <p:nvGraphicFramePr>
          <p:cNvPr id="92" name="Table 3"/>
          <p:cNvGraphicFramePr/>
          <p:nvPr/>
        </p:nvGraphicFramePr>
        <p:xfrm>
          <a:off x="109800" y="986040"/>
          <a:ext cx="8957160" cy="4505400"/>
        </p:xfrm>
        <a:graphic>
          <a:graphicData uri="http://schemas.openxmlformats.org/drawingml/2006/table">
            <a:tbl>
              <a:tblPr/>
              <a:tblGrid>
                <a:gridCol w="4959720"/>
                <a:gridCol w="1353960"/>
                <a:gridCol w="1330920"/>
                <a:gridCol w="1312920"/>
              </a:tblGrid>
              <a:tr h="579600">
                <a:tc>
                  <a:txBody>
                    <a:bodyPr>
                      <a:noAutofit/>
                    </a:bodyPr>
                    <a:p>
                      <a:pPr marL="108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Наименование показателя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I </a:t>
                      </a: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квартал 2024 года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План на 2024 год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Процент достижения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</a:tr>
              <a:tr h="1188000">
                <a:tc>
                  <a:txBody>
                    <a:bodyPr>
                      <a:noAutofit/>
                    </a:bodyPr>
                    <a:p>
                      <a:pPr marL="1080" algn="just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Доля зарегистрированных пользователей ЕПГУ, использующих сервисы ЕПГУ в текущем году в целях получения государственных и муниципальных услуг </a:t>
                      </a:r>
                      <a:br/>
                      <a:r>
                        <a:rPr b="0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в электронном виде, от общего числа зарегистрированных пользователей ЕПГУ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61,07%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60%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101,78%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</a:tr>
              <a:tr h="961560">
                <a:tc>
                  <a:txBody>
                    <a:bodyPr>
                      <a:noAutofit/>
                    </a:bodyPr>
                    <a:p>
                      <a:pPr marL="1080" algn="just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Количество видов сведений, представляемых в режиме онлайн органами государственной власти в рамках межведомственного взаимодействия при предоставлении государственных услуг и исполнении функций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100%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</a:tr>
              <a:tr h="969120">
                <a:tc>
                  <a:txBody>
                    <a:bodyPr>
                      <a:noAutofit/>
                    </a:bodyPr>
                    <a:p>
                      <a:pPr marL="1080" algn="just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Количество государственных услуг, предоставляемых органами государственной власти в реестровой модели и (или) в проактивном режиме с предоставлением результата </a:t>
                      </a:r>
                      <a:br/>
                      <a:r>
                        <a:rPr b="0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в электронном виде на ЕПГУ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89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85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104,70%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</a:tr>
              <a:tr h="807480">
                <a:tc>
                  <a:txBody>
                    <a:bodyPr>
                      <a:noAutofit/>
                    </a:bodyPr>
                    <a:p>
                      <a:pPr marL="1080" algn="just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Доля МСЗУ, доступных в электронном виде, предоставляемых с использованием ЕПГУ, в общем количестве таких услуг, предоставляемых в электронном виде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100%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95%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105,26%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Line 1"/>
          <p:cNvSpPr/>
          <p:nvPr/>
        </p:nvSpPr>
        <p:spPr>
          <a:xfrm>
            <a:off x="0" y="837360"/>
            <a:ext cx="9144000" cy="0"/>
          </a:xfrm>
          <a:prstGeom prst="line">
            <a:avLst/>
          </a:prstGeom>
          <a:ln w="3168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4" name="CustomShape 2"/>
          <p:cNvSpPr/>
          <p:nvPr/>
        </p:nvSpPr>
        <p:spPr>
          <a:xfrm>
            <a:off x="1172520" y="203400"/>
            <a:ext cx="6630840" cy="62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80000"/>
              </a:lnSpc>
            </a:pPr>
            <a:r>
              <a:rPr b="1" lang="ru-RU" sz="2200" spc="-1" strike="noStrike">
                <a:solidFill>
                  <a:srgbClr val="004a90"/>
                </a:solidFill>
                <a:latin typeface="Times New Roman"/>
                <a:ea typeface="Times New Roman"/>
              </a:rPr>
              <a:t>Информация о достижении целевого показателя по итогам 2023 года и за </a:t>
            </a:r>
            <a:r>
              <a:rPr b="1" lang="en-US" sz="2200" spc="-1" strike="noStrike">
                <a:solidFill>
                  <a:srgbClr val="004a90"/>
                </a:solidFill>
                <a:latin typeface="Times New Roman"/>
                <a:ea typeface="Times New Roman"/>
              </a:rPr>
              <a:t>I </a:t>
            </a:r>
            <a:r>
              <a:rPr b="1" lang="ru-RU" sz="2200" spc="-1" strike="noStrike">
                <a:solidFill>
                  <a:srgbClr val="004a90"/>
                </a:solidFill>
                <a:latin typeface="Times New Roman"/>
                <a:ea typeface="Times New Roman"/>
              </a:rPr>
              <a:t>квартал 2024 года</a:t>
            </a:r>
            <a:endParaRPr b="0" lang="ru-RU" sz="2200" spc="-1" strike="noStrike">
              <a:latin typeface="Arial"/>
            </a:endParaRPr>
          </a:p>
        </p:txBody>
      </p:sp>
      <p:graphicFrame>
        <p:nvGraphicFramePr>
          <p:cNvPr id="95" name="Table 3"/>
          <p:cNvGraphicFramePr/>
          <p:nvPr/>
        </p:nvGraphicFramePr>
        <p:xfrm>
          <a:off x="87120" y="3443760"/>
          <a:ext cx="8957160" cy="2077920"/>
        </p:xfrm>
        <a:graphic>
          <a:graphicData uri="http://schemas.openxmlformats.org/drawingml/2006/table">
            <a:tbl>
              <a:tblPr/>
              <a:tblGrid>
                <a:gridCol w="5121720"/>
                <a:gridCol w="1296360"/>
                <a:gridCol w="1272960"/>
                <a:gridCol w="1266480"/>
              </a:tblGrid>
              <a:tr h="648720">
                <a:tc>
                  <a:txBody>
                    <a:bodyPr>
                      <a:noAutofit/>
                    </a:bodyPr>
                    <a:p>
                      <a:pPr marL="108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Наименование показателя 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I </a:t>
                      </a: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квартал 2024 года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План на 2024 год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Процент достижения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</a:tr>
              <a:tr h="1429560">
                <a:tc>
                  <a:txBody>
                    <a:bodyPr>
                      <a:noAutofit/>
                    </a:bodyPr>
                    <a:p>
                      <a:pPr marL="1080" algn="just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Доля обращений за получением МСЗУ в электронном виде </a:t>
                      </a:r>
                      <a:br/>
                      <a:r>
                        <a:rPr b="0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с использованием ЕПГУ без необходимости личного посещения органов государственной власти, органов местного самоуправления и многофункциональных центров предоставления государственных и муниципальных услуг </a:t>
                      </a:r>
                      <a:br/>
                      <a:r>
                        <a:rPr b="0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в общем количестве таких услуг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47,17%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50%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94,34%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6" name="Table 4"/>
          <p:cNvGraphicFramePr/>
          <p:nvPr/>
        </p:nvGraphicFramePr>
        <p:xfrm>
          <a:off x="83160" y="1123200"/>
          <a:ext cx="8957160" cy="2077920"/>
        </p:xfrm>
        <a:graphic>
          <a:graphicData uri="http://schemas.openxmlformats.org/drawingml/2006/table">
            <a:tbl>
              <a:tblPr/>
              <a:tblGrid>
                <a:gridCol w="5121720"/>
                <a:gridCol w="1296360"/>
                <a:gridCol w="1272960"/>
                <a:gridCol w="1266480"/>
              </a:tblGrid>
              <a:tr h="648720">
                <a:tc>
                  <a:txBody>
                    <a:bodyPr>
                      <a:noAutofit/>
                    </a:bodyPr>
                    <a:p>
                      <a:pPr marL="108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Наименование показателя 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Факт 2023 год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План на 2023 год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Процент достижения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</a:tr>
              <a:tr h="1429560">
                <a:tc>
                  <a:txBody>
                    <a:bodyPr>
                      <a:noAutofit/>
                    </a:bodyPr>
                    <a:p>
                      <a:pPr marL="1080" algn="just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Доля обращений за получением МСЗУ в электронном виде </a:t>
                      </a:r>
                      <a:br/>
                      <a:r>
                        <a:rPr b="0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с использованием ЕПГУ без необходимости личного посещения органов государственной власти, органов местного самоуправления и многофункциональных центров предоставления государственных и муниципальных услуг </a:t>
                      </a:r>
                      <a:br/>
                      <a:r>
                        <a:rPr b="0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в общем количестве таких услуг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45,94%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40%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114,85%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Line 1"/>
          <p:cNvSpPr/>
          <p:nvPr/>
        </p:nvSpPr>
        <p:spPr>
          <a:xfrm>
            <a:off x="0" y="702720"/>
            <a:ext cx="9144000" cy="0"/>
          </a:xfrm>
          <a:prstGeom prst="line">
            <a:avLst/>
          </a:prstGeom>
          <a:ln w="3168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CustomShape 2"/>
          <p:cNvSpPr/>
          <p:nvPr/>
        </p:nvSpPr>
        <p:spPr>
          <a:xfrm>
            <a:off x="0" y="68760"/>
            <a:ext cx="9143280" cy="62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80000"/>
              </a:lnSpc>
            </a:pPr>
            <a:r>
              <a:rPr b="1" lang="ru-RU" sz="2200" spc="-1" strike="noStrike">
                <a:solidFill>
                  <a:srgbClr val="0070c0"/>
                </a:solidFill>
                <a:latin typeface="Times New Roman"/>
                <a:ea typeface="Times New Roman"/>
              </a:rPr>
              <a:t>Показатель «Доля обращений за получением МСЗУ» </a:t>
            </a:r>
            <a:br/>
            <a:r>
              <a:rPr b="1" lang="ru-RU" sz="2200" spc="-1" strike="noStrike">
                <a:solidFill>
                  <a:srgbClr val="0070c0"/>
                </a:solidFill>
                <a:latin typeface="Times New Roman"/>
                <a:ea typeface="Times New Roman"/>
              </a:rPr>
              <a:t>за </a:t>
            </a:r>
            <a:r>
              <a:rPr b="1" lang="en-US" sz="2200" spc="-1" strike="noStrike">
                <a:solidFill>
                  <a:srgbClr val="0070c0"/>
                </a:solidFill>
                <a:latin typeface="Times New Roman"/>
                <a:ea typeface="Times New Roman"/>
              </a:rPr>
              <a:t>I</a:t>
            </a:r>
            <a:r>
              <a:rPr b="1" lang="ru-RU" sz="2200" spc="-1" strike="noStrike">
                <a:solidFill>
                  <a:srgbClr val="0070c0"/>
                </a:solidFill>
                <a:latin typeface="Times New Roman"/>
                <a:ea typeface="Times New Roman"/>
              </a:rPr>
              <a:t> квартал 2024 года</a:t>
            </a:r>
            <a:endParaRPr b="0" lang="ru-RU" sz="2200" spc="-1" strike="noStrike">
              <a:latin typeface="Arial"/>
            </a:endParaRPr>
          </a:p>
        </p:txBody>
      </p:sp>
      <p:graphicFrame>
        <p:nvGraphicFramePr>
          <p:cNvPr id="99" name="Table 3"/>
          <p:cNvGraphicFramePr/>
          <p:nvPr/>
        </p:nvGraphicFramePr>
        <p:xfrm>
          <a:off x="152280" y="831600"/>
          <a:ext cx="8838360" cy="4679280"/>
        </p:xfrm>
        <a:graphic>
          <a:graphicData uri="http://schemas.openxmlformats.org/drawingml/2006/table">
            <a:tbl>
              <a:tblPr/>
              <a:tblGrid>
                <a:gridCol w="4438080"/>
                <a:gridCol w="1507680"/>
                <a:gridCol w="1388160"/>
                <a:gridCol w="1504800"/>
              </a:tblGrid>
              <a:tr h="571320"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Исполнительный орган государственной власти Свердловской области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Общее число заявлений </a:t>
                      </a:r>
                      <a:br/>
                      <a:r>
                        <a:rPr b="1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 оказание услуг, ед.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Через Единый портал, ед.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обращений </a:t>
                      </a:r>
                      <a:br/>
                      <a:r>
                        <a:rPr b="1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 получением МСЗУ </a:t>
                      </a:r>
                      <a:br/>
                      <a:r>
                        <a:rPr b="1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электронном виде, %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251640">
                <a:tc>
                  <a:txBody>
                    <a:bodyPr lIns="180000" rIns="57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Департамент ветеринарии СО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18000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100,00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251640">
                <a:tc>
                  <a:txBody>
                    <a:bodyPr lIns="180000" rIns="576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Департамент государственного жилищного и строительного надзора СО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18000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100,00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251640">
                <a:tc>
                  <a:txBody>
                    <a:bodyPr lIns="180000" rIns="57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здравоохранения СО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18000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289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289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100,00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251640">
                <a:tc>
                  <a:txBody>
                    <a:bodyPr lIns="180000" rIns="57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промышленности и науки СО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18000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95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95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100,00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251640">
                <a:tc>
                  <a:txBody>
                    <a:bodyPr lIns="180000" rIns="576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образования и молодежной политики СО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18000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2 646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2 635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99,58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411480">
                <a:tc>
                  <a:txBody>
                    <a:bodyPr lIns="180000" rIns="576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Департамент по охране, контролю и регулированию использования животного мира СО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18000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2 857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2 056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71,96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411480">
                <a:tc>
                  <a:txBody>
                    <a:bodyPr lIns="180000" rIns="5760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агропромышленного комплекса и потребительского рынка СО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18000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8 711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4 104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47,11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251640">
                <a:tc>
                  <a:txBody>
                    <a:bodyPr lIns="180000" rIns="57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социальной политики СО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18000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21 660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7 681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35,46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251640">
                <a:tc>
                  <a:txBody>
                    <a:bodyPr lIns="180000" rIns="57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транспорта и дорожного хозяйства СО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18000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4 737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1 501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31,69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251640">
                <a:tc>
                  <a:txBody>
                    <a:bodyPr lIns="180000" rIns="57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природных ресурсов и экологии СО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18000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9 090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1 952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21,47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251640">
                <a:tc>
                  <a:txBody>
                    <a:bodyPr lIns="180000" rIns="57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Управление архивами СО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18000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658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112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17,02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251640">
                <a:tc>
                  <a:txBody>
                    <a:bodyPr lIns="180000" rIns="57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по управлению государственным имуществом СО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18000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2 759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184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6,67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251640">
                <a:tc>
                  <a:txBody>
                    <a:bodyPr lIns="180000" rIns="57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строительства и развития инфраструктуры СО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18000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331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1,21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251640">
                <a:tc>
                  <a:txBody>
                    <a:bodyPr lIns="180000" rIns="57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физической культуры и спорта СО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18000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bdd7ee"/>
                    </a:solidFill>
                  </a:tcPr>
                </a:tc>
                <a:tc gridSpan="3"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РГУ не заведена информация о 3 МСЗУ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bdd7ee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251640">
                <a:tc>
                  <a:txBody>
                    <a:bodyPr lIns="180000" rIns="57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Управление государственной охраны объектов культурного наследия СО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18000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bdd7ee"/>
                    </a:solidFill>
                  </a:tcPr>
                </a:tc>
                <a:tc gridSpan="3">
                  <a:txBody>
                    <a:bodyPr lIns="5760" rIns="57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РГУ не заведена информация о 3 МСЗУ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5760" marR="57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bdd7ee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Line 1"/>
          <p:cNvSpPr/>
          <p:nvPr/>
        </p:nvSpPr>
        <p:spPr>
          <a:xfrm>
            <a:off x="0" y="837360"/>
            <a:ext cx="9144000" cy="0"/>
          </a:xfrm>
          <a:prstGeom prst="line">
            <a:avLst/>
          </a:prstGeom>
          <a:ln w="3168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CustomShape 2"/>
          <p:cNvSpPr/>
          <p:nvPr/>
        </p:nvSpPr>
        <p:spPr>
          <a:xfrm>
            <a:off x="1172520" y="203400"/>
            <a:ext cx="6630840" cy="62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80000"/>
              </a:lnSpc>
            </a:pPr>
            <a:r>
              <a:rPr b="1" lang="ru-RU" sz="2200" spc="-1" strike="noStrike">
                <a:solidFill>
                  <a:srgbClr val="004a90"/>
                </a:solidFill>
                <a:latin typeface="Times New Roman"/>
                <a:ea typeface="Times New Roman"/>
              </a:rPr>
              <a:t>Информация о достижении целевого показателя по итогам 2023 года и за </a:t>
            </a:r>
            <a:r>
              <a:rPr b="1" lang="en-US" sz="2200" spc="-1" strike="noStrike">
                <a:solidFill>
                  <a:srgbClr val="004a90"/>
                </a:solidFill>
                <a:latin typeface="Times New Roman"/>
                <a:ea typeface="Times New Roman"/>
              </a:rPr>
              <a:t>I </a:t>
            </a:r>
            <a:r>
              <a:rPr b="1" lang="ru-RU" sz="2200" spc="-1" strike="noStrike">
                <a:solidFill>
                  <a:srgbClr val="004a90"/>
                </a:solidFill>
                <a:latin typeface="Times New Roman"/>
                <a:ea typeface="Times New Roman"/>
              </a:rPr>
              <a:t>квартал 2024 года</a:t>
            </a:r>
            <a:endParaRPr b="0" lang="ru-RU" sz="2200" spc="-1" strike="noStrike">
              <a:latin typeface="Arial"/>
            </a:endParaRPr>
          </a:p>
        </p:txBody>
      </p:sp>
      <p:graphicFrame>
        <p:nvGraphicFramePr>
          <p:cNvPr id="102" name="Table 3"/>
          <p:cNvGraphicFramePr/>
          <p:nvPr/>
        </p:nvGraphicFramePr>
        <p:xfrm>
          <a:off x="106200" y="3086280"/>
          <a:ext cx="8957160" cy="1672920"/>
        </p:xfrm>
        <a:graphic>
          <a:graphicData uri="http://schemas.openxmlformats.org/drawingml/2006/table">
            <a:tbl>
              <a:tblPr/>
              <a:tblGrid>
                <a:gridCol w="5121720"/>
                <a:gridCol w="1296360"/>
                <a:gridCol w="1272960"/>
                <a:gridCol w="1266480"/>
              </a:tblGrid>
              <a:tr h="628920">
                <a:tc>
                  <a:txBody>
                    <a:bodyPr>
                      <a:noAutofit/>
                    </a:bodyPr>
                    <a:p>
                      <a:pPr marL="108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Наименование показателя 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en-US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I </a:t>
                      </a: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квартал 2024 года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План на 2024 год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Процент достижения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</a:tr>
              <a:tr h="1044360">
                <a:tc>
                  <a:txBody>
                    <a:bodyPr>
                      <a:noAutofit/>
                    </a:bodyPr>
                    <a:p>
                      <a:pPr marL="1080" algn="just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Уровень удовлетворенности качеством предоставления МСЗУ </a:t>
                      </a:r>
                      <a:br/>
                      <a:r>
                        <a:rPr b="0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в электронном виде с использованием ЕПГУ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4,04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4,4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91,81%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3" name="Table 4"/>
          <p:cNvGraphicFramePr/>
          <p:nvPr/>
        </p:nvGraphicFramePr>
        <p:xfrm>
          <a:off x="98280" y="1104120"/>
          <a:ext cx="8957160" cy="1692720"/>
        </p:xfrm>
        <a:graphic>
          <a:graphicData uri="http://schemas.openxmlformats.org/drawingml/2006/table">
            <a:tbl>
              <a:tblPr/>
              <a:tblGrid>
                <a:gridCol w="5121720"/>
                <a:gridCol w="1296360"/>
                <a:gridCol w="1272960"/>
                <a:gridCol w="1266480"/>
              </a:tblGrid>
              <a:tr h="648720">
                <a:tc>
                  <a:txBody>
                    <a:bodyPr>
                      <a:noAutofit/>
                    </a:bodyPr>
                    <a:p>
                      <a:pPr marL="108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Наименование показателя 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Факт 2023 год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План на 2023 год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Процент достижения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noFill/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</a:tr>
              <a:tr h="1044360">
                <a:tc>
                  <a:txBody>
                    <a:bodyPr>
                      <a:noAutofit/>
                    </a:bodyPr>
                    <a:p>
                      <a:pPr marL="1080" algn="just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Уровень удовлетворенности качеством предоставления МСЗУ </a:t>
                      </a:r>
                      <a:br/>
                      <a:r>
                        <a:rPr b="0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в электронном виде с использованием ЕПГУ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4,25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4,0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marL="1080"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2f5597"/>
                          </a:solidFill>
                          <a:latin typeface="Times New Roman"/>
                          <a:ea typeface="Times New Roman"/>
                        </a:rPr>
                        <a:t>106,25%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noFill/>
                    </a:lnL>
                    <a:lnR w="28080">
                      <a:noFill/>
                    </a:lnR>
                    <a:lnT w="28080">
                      <a:solidFill>
                        <a:srgbClr val="004a90"/>
                      </a:solidFill>
                    </a:lnT>
                    <a:lnB w="28080">
                      <a:solidFill>
                        <a:srgbClr val="004a90"/>
                      </a:solidFill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Line 1"/>
          <p:cNvSpPr/>
          <p:nvPr/>
        </p:nvSpPr>
        <p:spPr>
          <a:xfrm>
            <a:off x="0" y="730800"/>
            <a:ext cx="9144000" cy="0"/>
          </a:xfrm>
          <a:prstGeom prst="line">
            <a:avLst/>
          </a:prstGeom>
          <a:ln w="3168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5" name="CustomShape 2"/>
          <p:cNvSpPr/>
          <p:nvPr/>
        </p:nvSpPr>
        <p:spPr>
          <a:xfrm>
            <a:off x="0" y="68760"/>
            <a:ext cx="9143280" cy="62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80000"/>
              </a:lnSpc>
            </a:pPr>
            <a:r>
              <a:rPr b="1" lang="ru-RU" sz="2200" spc="-1" strike="noStrike">
                <a:solidFill>
                  <a:srgbClr val="0070c0"/>
                </a:solidFill>
                <a:latin typeface="Times New Roman"/>
                <a:ea typeface="Times New Roman"/>
              </a:rPr>
              <a:t>Показатель «Уровень удовлетворенности качеством </a:t>
            </a:r>
            <a:endParaRPr b="0" lang="ru-RU" sz="2200" spc="-1" strike="noStrike">
              <a:latin typeface="Arial"/>
            </a:endParaRPr>
          </a:p>
          <a:p>
            <a:pPr algn="ctr">
              <a:lnSpc>
                <a:spcPct val="80000"/>
              </a:lnSpc>
            </a:pPr>
            <a:r>
              <a:rPr b="1" lang="ru-RU" sz="2200" spc="-1" strike="noStrike">
                <a:solidFill>
                  <a:srgbClr val="0070c0"/>
                </a:solidFill>
                <a:latin typeface="Times New Roman"/>
                <a:ea typeface="Times New Roman"/>
              </a:rPr>
              <a:t>предоставления МСЗУ»</a:t>
            </a:r>
            <a:endParaRPr b="0" lang="ru-RU" sz="2200" spc="-1" strike="noStrike">
              <a:latin typeface="Arial"/>
            </a:endParaRPr>
          </a:p>
        </p:txBody>
      </p:sp>
      <p:graphicFrame>
        <p:nvGraphicFramePr>
          <p:cNvPr id="106" name="Table 3"/>
          <p:cNvGraphicFramePr/>
          <p:nvPr/>
        </p:nvGraphicFramePr>
        <p:xfrm>
          <a:off x="125280" y="838800"/>
          <a:ext cx="8892360" cy="4546800"/>
        </p:xfrm>
        <a:graphic>
          <a:graphicData uri="http://schemas.openxmlformats.org/drawingml/2006/table">
            <a:tbl>
              <a:tblPr/>
              <a:tblGrid>
                <a:gridCol w="5725080"/>
                <a:gridCol w="838440"/>
                <a:gridCol w="2329200"/>
              </a:tblGrid>
              <a:tr h="883800"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300" spc="-1" strike="noStrik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Наименование услуги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300" spc="-1" strike="noStrik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Среднее значение показателя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300" spc="-1" strike="noStrik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Ответственный ИОГВ/ОМСУ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289800">
                <a:tc>
                  <a:txBody>
                    <a:bodyPr lIns="6480" rIns="6480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Предоставление жилого помещения по договору социального найма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1,00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ОМСУ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289800">
                <a:tc>
                  <a:txBody>
                    <a:bodyPr lIns="6480" rIns="6480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Запись на обучение по дополнительной общеобразовательной программе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2,00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ОМСУ (Минобразования СО)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487800">
                <a:tc>
                  <a:txBody>
                    <a:bodyPr lIns="6480" rIns="6480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Постановка на учет и направление детей в образовательные учреждения, реализующие образовательные программы дошкольного образования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2,13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ОМСУ (Минобразования СО)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487800">
                <a:tc>
                  <a:txBody>
                    <a:bodyPr lIns="6480" rIns="6480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Постановка граждан на учет в качестве лиц, имеющих право </a:t>
                      </a:r>
                      <a:br/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 предоставление земельных участков в собственность бесплатно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2,29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ОМСУ (Мингосимущества СО)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289800">
                <a:tc>
                  <a:txBody>
                    <a:bodyPr lIns="6480" rIns="6480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Принятие на учет граждан в качестве нуждающихся в жилых помещениях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2,39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ОМСУ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487800">
                <a:tc>
                  <a:txBody>
                    <a:bodyPr lIns="6480" rIns="6480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Предоставление земельного участка, находящегося в государственной </a:t>
                      </a:r>
                      <a:br/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или муниципальной собственности, в собственность бесплатно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2,40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ОМСУ (Мингосимущества СО)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289800">
                <a:tc>
                  <a:txBody>
                    <a:bodyPr lIns="6480" rIns="6480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Предоставление социальной поддержки по бесплатному зубопротезированию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2,50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Минздрав СО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289800">
                <a:tc>
                  <a:txBody>
                    <a:bodyPr lIns="6480" rIns="6480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Организация отдыха детей в каникулярное время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2,52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ОМСУ (Минобразования СО)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685800">
                <a:tc>
                  <a:txBody>
                    <a:bodyPr lIns="6480" rIns="6480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Выплата компенсации части родительской платы за присмотр и уход </a:t>
                      </a:r>
                      <a:br/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 детьми в государственных и муниципальных образовательных организациях, находящихся на территории соответствующего субъекта РФ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2,99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ОМСУ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487800">
                <a:tc>
                  <a:txBody>
                    <a:bodyPr lIns="6480" rIns="6480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Утверждение схемы расположения земельного участка или земельных участков на кадастровом плане территории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3,28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ОМСУ (Мингосимущества СО)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289800">
                <a:tc>
                  <a:txBody>
                    <a:bodyPr lIns="6480" rIns="6480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Получение разрешения на осуществление перевозок такси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3,33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Минтранс СО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Line 1"/>
          <p:cNvSpPr/>
          <p:nvPr/>
        </p:nvSpPr>
        <p:spPr>
          <a:xfrm>
            <a:off x="0" y="702720"/>
            <a:ext cx="9144000" cy="0"/>
          </a:xfrm>
          <a:prstGeom prst="line">
            <a:avLst/>
          </a:prstGeom>
          <a:ln w="3168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2"/>
          <p:cNvSpPr/>
          <p:nvPr/>
        </p:nvSpPr>
        <p:spPr>
          <a:xfrm>
            <a:off x="0" y="68760"/>
            <a:ext cx="9143280" cy="62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80000"/>
              </a:lnSpc>
            </a:pPr>
            <a:r>
              <a:rPr b="1" lang="ru-RU" sz="2200" spc="-1" strike="noStrike">
                <a:solidFill>
                  <a:srgbClr val="0070c0"/>
                </a:solidFill>
                <a:latin typeface="Times New Roman"/>
                <a:ea typeface="Times New Roman"/>
              </a:rPr>
              <a:t>Показатель «Уровень удовлетворенности качеством </a:t>
            </a:r>
            <a:endParaRPr b="0" lang="ru-RU" sz="2200" spc="-1" strike="noStrike">
              <a:latin typeface="Arial"/>
            </a:endParaRPr>
          </a:p>
          <a:p>
            <a:pPr algn="ctr">
              <a:lnSpc>
                <a:spcPct val="80000"/>
              </a:lnSpc>
            </a:pPr>
            <a:r>
              <a:rPr b="1" lang="ru-RU" sz="2200" spc="-1" strike="noStrike">
                <a:solidFill>
                  <a:srgbClr val="0070c0"/>
                </a:solidFill>
                <a:latin typeface="Times New Roman"/>
                <a:ea typeface="Times New Roman"/>
              </a:rPr>
              <a:t>предоставления МСЗУ»</a:t>
            </a:r>
            <a:endParaRPr b="0" lang="ru-RU" sz="2200" spc="-1" strike="noStrike">
              <a:latin typeface="Arial"/>
            </a:endParaRPr>
          </a:p>
        </p:txBody>
      </p:sp>
      <p:graphicFrame>
        <p:nvGraphicFramePr>
          <p:cNvPr id="109" name="Table 3"/>
          <p:cNvGraphicFramePr/>
          <p:nvPr/>
        </p:nvGraphicFramePr>
        <p:xfrm>
          <a:off x="125280" y="749160"/>
          <a:ext cx="8892360" cy="4825800"/>
        </p:xfrm>
        <a:graphic>
          <a:graphicData uri="http://schemas.openxmlformats.org/drawingml/2006/table">
            <a:tbl>
              <a:tblPr/>
              <a:tblGrid>
                <a:gridCol w="5656320"/>
                <a:gridCol w="962280"/>
                <a:gridCol w="2274120"/>
              </a:tblGrid>
              <a:tr h="685800"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300" spc="-1" strike="noStrik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Наименование услуги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300" spc="-1" strike="noStrik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Среднее значение показателя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300" spc="-1" strike="noStrik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Ответственный ИОГВ/ОМСУ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685800">
                <a:tc>
                  <a:txBody>
                    <a:bodyPr lIns="6480" rIns="6480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Предоставление социальных выплат детям из многодетных семей, обучающимся в муниципальных общеобразовательных организациях </a:t>
                      </a:r>
                      <a:br/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 в частных общеобразовательных организациях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3,33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Минсоцполитики СО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289800">
                <a:tc>
                  <a:txBody>
                    <a:bodyPr lIns="6480" rIns="6480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Выплата социального пособия на погребение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3,38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Минсоцполитики СО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487800">
                <a:tc>
                  <a:txBody>
                    <a:bodyPr lIns="6480" rIns="6480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Предварительное согласование предоставления земельного участка, находящегося в государственной или муниципальной собственности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3,46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ОМСУ (Мингосимущества СО)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685800">
                <a:tc>
                  <a:txBody>
                    <a:bodyPr lIns="6480" rIns="6480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Предоставление земельного участка, находящегося в муниципальной собственности, или государственная собственность на который </a:t>
                      </a:r>
                      <a:br/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 разграничена, на торгах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3,67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ОМСУ (Мингосимущества СО)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487800">
                <a:tc>
                  <a:txBody>
                    <a:bodyPr lIns="6480" rIns="6480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Принятие решения о предоставлении права заготовки древесины </a:t>
                      </a:r>
                      <a:br/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 подготовке проекта договора купли-продажи лесных насаждений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3,79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Минприроды СО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685800">
                <a:tc>
                  <a:txBody>
                    <a:bodyPr lIns="6480" rIns="6480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Выдача разрешения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3,89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Департамент по охране животного мира СО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685800">
                <a:tc>
                  <a:txBody>
                    <a:bodyPr lIns="6480" rIns="6480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Перераспределение земель и (или) земельных участков, находящихся </a:t>
                      </a:r>
                      <a:br/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государственной или муниципальной собственности, и земельных участков, находящихся в частной собственности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3,91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ОМСУ (Мингосимущества СО)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487800">
                <a:tc>
                  <a:txBody>
                    <a:bodyPr lIns="6480" rIns="6480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Предоставление ежегодной денежной выплаты гражданам, награжденным знаком «Почетный донор России» или «Почетный донор СССР»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3,92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480" rIns="64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Минсоцполитики СО</a:t>
                      </a:r>
                      <a:endParaRPr b="0" lang="ru-RU" sz="1300" spc="-1" strike="noStrike">
                        <a:latin typeface="Arial"/>
                      </a:endParaRPr>
                    </a:p>
                  </a:txBody>
                  <a:tcPr marL="6480" marR="64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ff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690480" y="2381040"/>
            <a:ext cx="7769160" cy="2301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2800" spc="-1" strike="noStrike">
                <a:solidFill>
                  <a:srgbClr val="0070c0"/>
                </a:solidFill>
                <a:latin typeface="Microsoft YaHei"/>
                <a:ea typeface="Microsoft YaHei"/>
              </a:rPr>
              <a:t>Спасибо за внимание!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 flipV="1">
            <a:off x="1903680" y="2288520"/>
            <a:ext cx="5310360" cy="73080"/>
          </a:xfrm>
          <a:custGeom>
            <a:avLst/>
            <a:gdLst/>
            <a:ahLst/>
            <a:rect l="l" t="t" r="r" b="b"/>
            <a:pathLst>
              <a:path w="5313600" h="807586">
                <a:moveTo>
                  <a:pt x="0" y="0"/>
                </a:moveTo>
                <a:lnTo>
                  <a:pt x="5313600" y="0"/>
                </a:lnTo>
                <a:lnTo>
                  <a:pt x="4399200" y="807586"/>
                </a:lnTo>
                <a:lnTo>
                  <a:pt x="914400" y="798061"/>
                </a:lnTo>
                <a:lnTo>
                  <a:pt x="0" y="0"/>
                </a:lnTo>
                <a:close/>
              </a:path>
            </a:pathLst>
          </a:custGeom>
          <a:solidFill>
            <a:srgbClr val="37a7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3"/>
          <p:cNvSpPr/>
          <p:nvPr/>
        </p:nvSpPr>
        <p:spPr>
          <a:xfrm>
            <a:off x="1919880" y="2395800"/>
            <a:ext cx="5310360" cy="64440"/>
          </a:xfrm>
          <a:custGeom>
            <a:avLst/>
            <a:gdLst/>
            <a:ahLst/>
            <a:rect l="l" t="t" r="r" b="b"/>
            <a:pathLst>
              <a:path w="5313600" h="807586">
                <a:moveTo>
                  <a:pt x="0" y="0"/>
                </a:moveTo>
                <a:lnTo>
                  <a:pt x="5313600" y="0"/>
                </a:lnTo>
                <a:lnTo>
                  <a:pt x="4399200" y="807586"/>
                </a:lnTo>
                <a:lnTo>
                  <a:pt x="914400" y="798061"/>
                </a:lnTo>
                <a:lnTo>
                  <a:pt x="0" y="0"/>
                </a:lnTo>
                <a:close/>
              </a:path>
            </a:pathLst>
          </a:custGeom>
          <a:solidFill>
            <a:srgbClr val="38a3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13" name="Picture 2" descr="http://gerb.rossel.ru/data/Image/catalog_symb/11.jpg"/>
          <p:cNvPicPr/>
          <p:nvPr/>
        </p:nvPicPr>
        <p:blipFill>
          <a:blip r:embed="rId1"/>
          <a:stretch/>
        </p:blipFill>
        <p:spPr>
          <a:xfrm>
            <a:off x="3818160" y="613800"/>
            <a:ext cx="1487880" cy="1100880"/>
          </a:xfrm>
          <a:prstGeom prst="rect">
            <a:avLst/>
          </a:prstGeom>
          <a:ln w="936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4283</TotalTime>
  <Application>LibreOffice/6.4.7.2$Windows_X86_64 LibreOffice_project/639b8ac485750d5696d7590a72ef1b496725cfb5</Application>
  <Words>812</Words>
  <Paragraphs>198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2019-11-25T14:51:42Z</dcterms:created>
  <dc:creator>Савельев Дмитрий Игоревич</dc:creator>
  <dc:description/>
  <dc:language>ru-RU</dc:language>
  <cp:lastModifiedBy>Касьянова Ксения Владимировна</cp:lastModifiedBy>
  <cp:lastPrinted>2024-06-25T06:30:27Z</cp:lastPrinted>
  <dcterms:modified xsi:type="dcterms:W3CDTF">2024-06-25T11:04:53Z</dcterms:modified>
  <cp:revision>219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8</vt:i4>
  </property>
  <property fmtid="{D5CDD505-2E9C-101B-9397-08002B2CF9AE}" pid="8" name="PresentationFormat">
    <vt:lpwstr>Экран (16:10)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8</vt:i4>
  </property>
</Properties>
</file>