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BD9F57A-EBF8-41FC-B067-F4636CB6617E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Анализ результатов мониторинга качества предоставления государственных и муниципальных услуг Свердловской области по итогам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квартала 2018 года проведен на основе выгрузки из АСУ ИОГВ по состоянию на 24 мая 2018 года.</a:t>
            </a: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Как уже было сказано ранее, по ряду муниципальных образований/органов власти сведения в систему не занесены либо не утверждены. В связи с чем, результаты проведенного анализа следует считать предварительными.</a:t>
            </a: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4F779F6-FEF3-4107-956F-974D70E0D33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На данном слайде представлен рейтинг исполнительных органов государственной власти Свердловской области по доле услуг, полученных через МФЦ.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Первые позиции в рейтинге занимают: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1. Департамент государственного жилищного и строительного надзора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2. Министерство социальной политики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3. Управление архивами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4. Департамент ветеринарии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5. Министерство здравоохранения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Следует отметить Министерство здравоохранения Свердловской области, попавшее в оба рейтинга в группу лидеров и занимающее соответственно 3 и 5 рейтинговые места. 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165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239B6A9E-FC35-4FFC-AA73-A71EA26E518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0CB6B25-6F0D-404F-8144-E1A282DC3C9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Доклад окончен, благодарю за внимание!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253AFB41-8C50-4491-BDDC-269EFD29E1C7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CBC10AA-7DD1-4FFE-A562-250425C6B31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7E30D44-9567-40BE-A451-9D49C5FDE7E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8E0E4B6-1B3E-4121-BEF3-3247223A12E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D690C4FE-4F6D-48FB-9BF6-DC16CCF758B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На данном слайде представлен рейтинг исполнительных органов государственной власти Свердловской области по доле услуг, полученных через МФЦ.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Первые позиции в рейтинге занимают: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1. Департамент государственного жилищного и строительного надзора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2. Министерство социальной политики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3. Управление архивами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4. Департамент ветеринарии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5. Министерство здравоохранения Свердловской области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Следует отметить Министерство здравоохранения Свердловской области, попавшее в оба рейтинга в группу лидеров и занимающее соответственно 3 и 5 рейтинговые места. 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B10CE6B-60FD-4075-838E-DEB985035F0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3BEC7CC-077B-4F50-9667-FC30517E837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На данном слайде представлено количество обращений заявителей в органы  местного самоуправления Свердловской области за 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 квартал 2018 года по данным АСУ ИОГВ по состоянию на 24.05.2018.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Почти половина обращений в отчетном периоде зарегистрирована в городе Екатеринбурге (47,5% от общего числа обращений в органы местного самоуправления.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Среди управленческих округов лидирующее место занимает Горнозаводской управленческий округ – 37,3%.     Наибольшее количество запросов в Горнозаводском округе приходится  на Город Нижний Тагил – 49,2% обращений, зарегистрированных в округе,    31,7% - на Верхнесалдинский городской округ,     15,9% - на Новоуральский городской округ.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На остальные управленческие округа приходится незначительная доля обращений. 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В Северном управленческом округе основную долю составляют обращения, зарегистрированные в Городе Лесной – 61,2%, в Городском округе Карпинск – 18,6%.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В Западном управленческом округе – 47,2%в Полевском городском округе и 19% в Городском округе Красноуфимск.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В Южном управленческом округе – 22,3% в городском округе Рефтинский, 17,2% в Каменском городском округе и 13,6% в Городе Каменск-Уральский.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В Восточном управленческом округе – 15,7% в Городе Алапаевск, 13,8% в Тавдинском городском округе, 12,9% в Режевском городском округе.</a:t>
            </a:r>
            <a:endParaRPr b="0" lang="ru-RU" sz="1200" spc="-1" strike="noStrike">
              <a:latin typeface="Arial"/>
            </a:endParaRPr>
          </a:p>
          <a:p>
            <a:pPr marL="216000"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D3AA1E6A-FB27-4E3B-9435-7F651CA071B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1165320" y="1241280"/>
            <a:ext cx="4466880" cy="3349440"/>
          </a:xfrm>
          <a:prstGeom prst="rect">
            <a:avLst/>
          </a:prstGeom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080" cy="3907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3850560" y="9428760"/>
            <a:ext cx="2944440" cy="49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85307D1-B2B4-4947-B14E-380714D476A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200" cy="36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Footer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6320" cy="36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9D8B30A-F4EE-486C-BCFE-E5DCAFCD0B44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28560" y="6356520"/>
            <a:ext cx="2056320" cy="36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200" cy="36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Footer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6320" cy="36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AFA0256-AECE-4DD9-AC99-43313F8844F8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6320" cy="3639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0" y="1430280"/>
            <a:ext cx="9142920" cy="2914920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txBody>
          <a:bodyPr lIns="0" rIns="0" tIns="0" bIns="0" anchor="b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 результатах </a:t>
            </a:r>
            <a:br/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мониторинга качества предоставления государственных и муниципальных услуг </a:t>
            </a:r>
            <a:br/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Свердловской области</a:t>
            </a:r>
            <a:br/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итогам 2023 года</a:t>
            </a:r>
            <a:br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2700360" y="1413000"/>
            <a:ext cx="18324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0" name="Group 3"/>
          <p:cNvGrpSpPr/>
          <p:nvPr/>
        </p:nvGrpSpPr>
        <p:grpSpPr>
          <a:xfrm>
            <a:off x="323640" y="147600"/>
            <a:ext cx="8187120" cy="789120"/>
            <a:chOff x="323640" y="147600"/>
            <a:chExt cx="8187120" cy="789120"/>
          </a:xfrm>
        </p:grpSpPr>
        <p:pic>
          <p:nvPicPr>
            <p:cNvPr id="91" name="Рисунок 3" descr="СО_герб.png"/>
            <p:cNvPicPr/>
            <p:nvPr/>
          </p:nvPicPr>
          <p:blipFill>
            <a:blip r:embed="rId1"/>
            <a:stretch/>
          </p:blipFill>
          <p:spPr>
            <a:xfrm>
              <a:off x="323640" y="147600"/>
              <a:ext cx="1419480" cy="789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92" name="CustomShape 4"/>
            <p:cNvSpPr/>
            <p:nvPr/>
          </p:nvSpPr>
          <p:spPr>
            <a:xfrm>
              <a:off x="1744200" y="212760"/>
              <a:ext cx="6766560" cy="7002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ru-RU" sz="2000" spc="-1" strike="noStrike">
                  <a:solidFill>
                    <a:srgbClr val="000000"/>
                  </a:solidFill>
                  <a:latin typeface="Times New Roman"/>
                  <a:ea typeface="Times New Roman"/>
                </a:rPr>
                <a:t>Министерство экономики и территориального развития Свердловской области</a:t>
              </a:r>
              <a:endParaRPr b="0" lang="ru-RU" sz="2000" spc="-1" strike="noStrike">
                <a:latin typeface="Arial"/>
              </a:endParaRPr>
            </a:p>
          </p:txBody>
        </p:sp>
      </p:grpSp>
      <p:sp>
        <p:nvSpPr>
          <p:cNvPr id="93" name="CustomShape 5"/>
          <p:cNvSpPr/>
          <p:nvPr/>
        </p:nvSpPr>
        <p:spPr>
          <a:xfrm>
            <a:off x="613440" y="5416200"/>
            <a:ext cx="7408800" cy="30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6"/>
          <p:cNvSpPr/>
          <p:nvPr/>
        </p:nvSpPr>
        <p:spPr>
          <a:xfrm>
            <a:off x="4387320" y="4785840"/>
            <a:ext cx="433080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Гладкова Татьяна Викторовна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Заместитель Министра экономики </a:t>
            </a:r>
            <a:br/>
            <a:r>
              <a:rPr b="1" i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территориального развития Свердловской области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2410200" y="6238080"/>
            <a:ext cx="38152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26 июня 2024 года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Рисунок 6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graphicFrame>
        <p:nvGraphicFramePr>
          <p:cNvPr id="127" name="Table 1"/>
          <p:cNvGraphicFramePr/>
          <p:nvPr/>
        </p:nvGraphicFramePr>
        <p:xfrm>
          <a:off x="323640" y="1470960"/>
          <a:ext cx="8444880" cy="3770280"/>
        </p:xfrm>
        <a:graphic>
          <a:graphicData uri="http://schemas.openxmlformats.org/drawingml/2006/table">
            <a:tbl>
              <a:tblPr/>
              <a:tblGrid>
                <a:gridCol w="1137240"/>
                <a:gridCol w="4685040"/>
                <a:gridCol w="2622600"/>
              </a:tblGrid>
              <a:tr h="54324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Позиция рейтинга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18360" rIns="183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18360" rIns="183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обращений, поданных через МФЦ, %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18360" marR="18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Слободо-Туринское сельское поселение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90,6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округ Верхний Тагил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54,6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Таборинский муниципальный район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54,4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Кузнецовское сельское поселение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49,3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округ Ревда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Слободо-Туринский муниципальный район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39,3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Ирбитское муниципальное образование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 Каменск-Уральский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36,4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Сладковское сельское поселение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округ Красноуральск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7520">
                <a:tc>
                  <a:txBody>
                    <a:bodyPr lIns="7560" rIns="75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marL="21600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округ ЗАТО Свободный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30,5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28" name="CustomShape 2"/>
          <p:cNvSpPr/>
          <p:nvPr/>
        </p:nvSpPr>
        <p:spPr>
          <a:xfrm>
            <a:off x="106200" y="5738400"/>
            <a:ext cx="9037440" cy="79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44 муниципалитетах доля обращений, поданных через МФЦ, составила менее 10%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439280" y="0"/>
            <a:ext cx="7704360" cy="13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Рейтинг  органов местного самоуправления муниципальных образований, расположенных в Свердловской области,  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доле обращений, поданных через МФЦ</a:t>
            </a:r>
            <a:br/>
            <a:r>
              <a:rPr b="0" i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(в среднем по ОМСУ– 0,8% )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Рисунок 5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0" y="1505160"/>
            <a:ext cx="8292960" cy="127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39280" y="73080"/>
            <a:ext cx="749268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Муниципальные образования с высокой долей обращений 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 муниципальными услугами, поданных непосредственно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в орган власти </a:t>
            </a:r>
            <a:br/>
            <a:r>
              <a:rPr b="0" i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(в среднем по ОМСУ – 4,2%)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133" name="Table 3"/>
          <p:cNvGraphicFramePr/>
          <p:nvPr/>
        </p:nvGraphicFramePr>
        <p:xfrm>
          <a:off x="91440" y="1200240"/>
          <a:ext cx="8960760" cy="5574960"/>
        </p:xfrm>
        <a:graphic>
          <a:graphicData uri="http://schemas.openxmlformats.org/drawingml/2006/table">
            <a:tbl>
              <a:tblPr/>
              <a:tblGrid>
                <a:gridCol w="6452640"/>
                <a:gridCol w="2508120"/>
              </a:tblGrid>
              <a:tr h="871920"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  <a:spcAft>
                          <a:spcPts val="799"/>
                        </a:spcAft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обращений, поданных в орган власти, %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123480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округ Дегтярск, Галкинское сельское поселение, Камышловский муниципальный район, Махнёвское муниципальное образование, городской округ Верхотурский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более 90,0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15343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Североуральский городской округ, рабочий поселок Атиг, Михайловское муниципальное образование, городской округ Верхняя Тура, Усть-Ницинское сельское поселение, Ивдельский городской округ, Таборинское сельское поселение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более 95,0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1933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Кленовское сельское поселение, Байкаловское сельское поселение, городской округ Пелым, Обуховское сельское поселение, Нижнесергинское городское поселение, Ницинское сельское поселение, Краснополянское сельское поселение, Баженовское сельское поселение, Зареченское сельское поселение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более 99,0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-685800" y="365040"/>
            <a:ext cx="10514520" cy="5864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55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Спасибо за внимание!</a:t>
            </a:r>
            <a:endParaRPr b="0" lang="ru-RU" sz="5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5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97" name="TextShape 1"/>
          <p:cNvSpPr txBox="1"/>
          <p:nvPr/>
        </p:nvSpPr>
        <p:spPr>
          <a:xfrm>
            <a:off x="1440000" y="147600"/>
            <a:ext cx="7534800" cy="1317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Основные итоги мониторинга качества предоставления государственных и муниципальных услуг в Свердловской области за 2023 год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8" name="Table 2"/>
          <p:cNvGraphicFramePr/>
          <p:nvPr/>
        </p:nvGraphicFramePr>
        <p:xfrm>
          <a:off x="323640" y="1466280"/>
          <a:ext cx="8503920" cy="5105160"/>
        </p:xfrm>
        <a:graphic>
          <a:graphicData uri="http://schemas.openxmlformats.org/drawingml/2006/table">
            <a:tbl>
              <a:tblPr/>
              <a:tblGrid>
                <a:gridCol w="4625280"/>
                <a:gridCol w="1325880"/>
                <a:gridCol w="1348560"/>
                <a:gridCol w="1204200"/>
              </a:tblGrid>
              <a:tr h="359640">
                <a:tc rowSpan="2"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34488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ИОГВ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ОМСУ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976320"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зарегистрировано обращений на получение государственных 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муниципальных услуги, 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79 320 513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30 670 047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48 650 466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44880"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том числе поданных: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10760">
                <a:tc>
                  <a:txBody>
                    <a:bodyPr lIns="65880" rIns="65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в электронной форме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59 340 461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13 218 219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46 122 242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10760">
                <a:tc>
                  <a:txBody>
                    <a:bodyPr lIns="65880" rIns="65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непосредственно в орган власти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7 270 100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5 234 234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2 035 866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50720">
                <a:tc>
                  <a:txBody>
                    <a:bodyPr lIns="65880" rIns="65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через МФЦ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323 572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168 712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154 860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69000"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обращений, %: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44880">
                <a:tc>
                  <a:txBody>
                    <a:bodyPr lIns="65880" rIns="65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в электронной форме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74,81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43,10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94,80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54840">
                <a:tc>
                  <a:txBody>
                    <a:bodyPr lIns="65880" rIns="65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поданных в непосредственно в орган власти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38480">
                <a:tc>
                  <a:txBody>
                    <a:bodyPr lIns="65880" rIns="65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через МФЦ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25,5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5880" rIns="65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5880" marR="65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00" name="TextShape 1"/>
          <p:cNvSpPr txBox="1"/>
          <p:nvPr/>
        </p:nvSpPr>
        <p:spPr>
          <a:xfrm>
            <a:off x="1149480" y="180000"/>
            <a:ext cx="7715520" cy="1521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Указ Президента Российской Федерации 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от 7 мая 2012 года № 601 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«Об основных направлениях совершенствования системы государственного управления»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323640" y="1846080"/>
          <a:ext cx="8358480" cy="4348440"/>
        </p:xfrm>
        <a:graphic>
          <a:graphicData uri="http://schemas.openxmlformats.org/drawingml/2006/table">
            <a:tbl>
              <a:tblPr/>
              <a:tblGrid>
                <a:gridCol w="5014440"/>
                <a:gridCol w="1756800"/>
                <a:gridCol w="1587240"/>
              </a:tblGrid>
              <a:tr h="1174680"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Целевые значения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Фактические значения </a:t>
                      </a:r>
                      <a:br/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итогам 202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года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144540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Время ожидания в очереди при обращении заявителя в орган государственной власти (орган местного самоуправления) для получения государственных (муниципальных) услуг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15 минут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минуты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</a:tr>
              <a:tr h="171612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Среднее число обращений представителей бизнес-сообщества в орган государственной власти (орган местного самоуправления) для получения одной государственной (муниципальной) услуги, связанной со сферой предпринимательской деятельности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более 2 раз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раза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03" name="TextShape 1"/>
          <p:cNvSpPr txBox="1"/>
          <p:nvPr/>
        </p:nvSpPr>
        <p:spPr>
          <a:xfrm>
            <a:off x="1439280" y="147600"/>
            <a:ext cx="7702920" cy="67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34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Статистика обращений заявителей в исполнительные органы государственной власти Свердловской области</a:t>
            </a:r>
            <a:br/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4" name="Table 2"/>
          <p:cNvGraphicFramePr/>
          <p:nvPr/>
        </p:nvGraphicFramePr>
        <p:xfrm>
          <a:off x="323640" y="1167120"/>
          <a:ext cx="8637120" cy="2507760"/>
        </p:xfrm>
        <a:graphic>
          <a:graphicData uri="http://schemas.openxmlformats.org/drawingml/2006/table">
            <a:tbl>
              <a:tblPr/>
              <a:tblGrid>
                <a:gridCol w="6316920"/>
                <a:gridCol w="1222920"/>
                <a:gridCol w="1097280"/>
              </a:tblGrid>
              <a:tr h="241560"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власти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2023 год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2022 год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27108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здравоохранения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22 619 747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28 014 891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7108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социальной политики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336 820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746 022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записи актов гражданского состояния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286 281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309 611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по труду и занятости населения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198 000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217 943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природных ресурсов и экологии Свердловской области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32 769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37 820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7108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архивами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9300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24 403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транспорта и дорожного хозяйства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6616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7461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государственной охраны объектов культурного наследия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государственного жилищного и строительного надзора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7108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ветеринарии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41800">
                <a:tc>
                  <a:txBody>
                    <a:bodyPr lIns="30960" rIns="309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физической культуры и спорта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0960" rIns="30960" tIns="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30960" marR="30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841680" cy="620280"/>
          </a:xfrm>
          <a:prstGeom prst="rect">
            <a:avLst/>
          </a:prstGeom>
          <a:ln>
            <a:noFill/>
          </a:ln>
        </p:spPr>
      </p:pic>
      <p:sp>
        <p:nvSpPr>
          <p:cNvPr id="106" name="TextShape 1"/>
          <p:cNvSpPr txBox="1"/>
          <p:nvPr/>
        </p:nvSpPr>
        <p:spPr>
          <a:xfrm>
            <a:off x="1440000" y="147600"/>
            <a:ext cx="7593480" cy="133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21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br/>
            <a:br/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0" y="1430280"/>
            <a:ext cx="8292960" cy="127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1572840" y="0"/>
            <a:ext cx="70534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Рейтинг исполнительных органов государственной власти Свердловской области по доле обращений, поданных </a:t>
            </a:r>
            <a:br/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электронном виде 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(в среднем по ИОГВ – 43,10%)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109" name="Table 4"/>
          <p:cNvGraphicFramePr/>
          <p:nvPr/>
        </p:nvGraphicFramePr>
        <p:xfrm>
          <a:off x="27360" y="923400"/>
          <a:ext cx="9116280" cy="5659920"/>
        </p:xfrm>
        <a:graphic>
          <a:graphicData uri="http://schemas.openxmlformats.org/drawingml/2006/table">
            <a:tbl>
              <a:tblPr/>
              <a:tblGrid>
                <a:gridCol w="907560"/>
                <a:gridCol w="6376680"/>
                <a:gridCol w="1832040"/>
              </a:tblGrid>
              <a:tr h="748080">
                <a:tc>
                  <a:txBody>
                    <a:bodyPr lIns="64440" rIns="64440" tIns="32040" bIns="3204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Позиция рейтинга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4440" marR="64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15840" rIns="15840" tIns="32040" bIns="3204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Орган власти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15840" marR="15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15840" rIns="15840" tIns="32040" bIns="3204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Доля обращений, поданных в электронном виде, 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15840" marR="15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26712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промышленности и науки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100,00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строительства и развития инфраструктуры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98,91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6712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культуры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89,97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образования и молодежной политики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88,53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6712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Департамент по труду и занятости населения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86,02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Департамент по развитию туризма и индустрии гостеприимства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83,96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268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 </a:t>
                      </a:r>
                      <a:endParaRPr b="0" lang="ru-RU" sz="1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 </a:t>
                      </a:r>
                      <a:endParaRPr b="0" lang="ru-RU" sz="1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 </a:t>
                      </a:r>
                      <a:endParaRPr b="0" lang="ru-RU" sz="1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15.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природных ресурсов и экологии Свердловской области 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18,14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6712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Управление архивами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17,58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Управление записи актов гражданского состояния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17,17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физической культуры и спорта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16,67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6712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19.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общественной безопасности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16,53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527400"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Министерство транспорта и дорожного хозяйства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39240" rIns="39240" tIns="6480" bIns="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14,69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39240" marR="39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11" name="TextShape 1"/>
          <p:cNvSpPr txBox="1"/>
          <p:nvPr/>
        </p:nvSpPr>
        <p:spPr>
          <a:xfrm>
            <a:off x="1600200" y="206640"/>
            <a:ext cx="6953040" cy="1238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49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Рейтинг исполнительных органов государственной власти Свердловской области по доле обращений, поданных через МФЦ</a:t>
            </a:r>
            <a:br/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(в среднем по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ИОГВ – 25,5%)</a:t>
            </a:r>
            <a:br/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19760" y="6035040"/>
            <a:ext cx="8133480" cy="79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иным ИОГВ СО доля обращений, поданных через МФЦ, 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итогам 2023 года составила менее 4%</a:t>
            </a: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113" name="Table 3"/>
          <p:cNvGraphicFramePr/>
          <p:nvPr/>
        </p:nvGraphicFramePr>
        <p:xfrm>
          <a:off x="217080" y="1445760"/>
          <a:ext cx="8766360" cy="4588920"/>
        </p:xfrm>
        <a:graphic>
          <a:graphicData uri="http://schemas.openxmlformats.org/drawingml/2006/table">
            <a:tbl>
              <a:tblPr/>
              <a:tblGrid>
                <a:gridCol w="1108800"/>
                <a:gridCol w="5086080"/>
                <a:gridCol w="2571480"/>
              </a:tblGrid>
              <a:tr h="76464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Позиция рейтинга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 власти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обращений, поданных через МФЦ, % 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50976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социальной политики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49,7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76464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по управлению государственным имуществом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0976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ветеринарии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36,4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76464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агропромышленного комплекса и потребительского рынка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34,3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50976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транспорта и дорожного хозяйства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29,2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765720"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государственного жилищного </a:t>
                      </a:r>
                      <a:br/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строительного надзора Свердловской области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15" name="TextShape 1"/>
          <p:cNvSpPr txBox="1"/>
          <p:nvPr/>
        </p:nvSpPr>
        <p:spPr>
          <a:xfrm>
            <a:off x="1440000" y="25200"/>
            <a:ext cx="7372800" cy="1190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17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br/>
            <a:br/>
            <a:br/>
            <a:br/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0" y="1430280"/>
            <a:ext cx="8292960" cy="127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1515240" y="16200"/>
            <a:ext cx="7393320" cy="16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Рейтинг исполнительных органов государственной власти Свердловской области по доле обращений, поданных непосредственно в орган власти </a:t>
            </a:r>
            <a:br/>
            <a:r>
              <a:rPr b="0" i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(в среднем по ИОГВ – 17,1%)</a:t>
            </a:r>
            <a:br/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118" name="Table 4"/>
          <p:cNvGraphicFramePr/>
          <p:nvPr/>
        </p:nvGraphicFramePr>
        <p:xfrm>
          <a:off x="0" y="1338840"/>
          <a:ext cx="9143640" cy="5518800"/>
        </p:xfrm>
        <a:graphic>
          <a:graphicData uri="http://schemas.openxmlformats.org/drawingml/2006/table">
            <a:tbl>
              <a:tblPr/>
              <a:tblGrid>
                <a:gridCol w="883080"/>
                <a:gridCol w="6623640"/>
                <a:gridCol w="1636920"/>
              </a:tblGrid>
              <a:tr h="59220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Позиция рейтинга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ИОГВ СО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обращений, поданных в орган власти, %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31644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промышленности и науки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24228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культуры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45108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строительства и развития инфраструктуры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1644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Департамент по труду и занятости населения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45108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образования и молодежной политики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68120">
                <a:tc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5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5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5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b="0" lang="ru-RU" sz="5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45108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государственной охраны объектов культурного наследия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50,0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45108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транспорта и дорожного хозяйства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55,2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2536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архивами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61,3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45108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записи актов гражданского состояния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80,8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1644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природных ресурсов и экологии Свердловской области 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81,5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1644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физической культуры и спорта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83,3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1644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общественной безопасности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83,4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453240"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Министерство энергетики и жилищно-коммунального хозяйства Свердловской области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43560" rIns="43560" tIns="0" bIns="0">
                      <a:noAutofit/>
                    </a:bodyPr>
                    <a:p>
                      <a:pPr algn="ctr">
                        <a:lnSpc>
                          <a:spcPct val="90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99,0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43560" marR="43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Рисунок 3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20" name="TextShape 1"/>
          <p:cNvSpPr txBox="1"/>
          <p:nvPr/>
        </p:nvSpPr>
        <p:spPr>
          <a:xfrm>
            <a:off x="1350000" y="147600"/>
            <a:ext cx="7792920" cy="1452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br/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Статистика обращений заявителей в органы местного самоуправления в муниципальных образованиях, расположенных в Свердловской области,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2023 году</a:t>
            </a:r>
            <a:br/>
            <a:r>
              <a:rPr b="1" i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(всего зарегистрировано 48 650 466 обращений в ОМСУ)</a:t>
            </a:r>
            <a:br/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1" name="Table 2"/>
          <p:cNvGraphicFramePr/>
          <p:nvPr/>
        </p:nvGraphicFramePr>
        <p:xfrm>
          <a:off x="323640" y="1898640"/>
          <a:ext cx="8541720" cy="4179960"/>
        </p:xfrm>
        <a:graphic>
          <a:graphicData uri="http://schemas.openxmlformats.org/drawingml/2006/table">
            <a:tbl>
              <a:tblPr/>
              <a:tblGrid>
                <a:gridCol w="5150160"/>
                <a:gridCol w="1790640"/>
                <a:gridCol w="1601280"/>
              </a:tblGrid>
              <a:tr h="1117440"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Управленческие округа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обращений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 от общего числа обращений 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ОМСУ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510120">
                <a:tc>
                  <a:txBody>
                    <a:bodyPr lIns="56880" rIns="56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Горнозаводской управленческий округ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18 609 696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38,3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0120">
                <a:tc>
                  <a:txBody>
                    <a:bodyPr lIns="56880" rIns="56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 Екатеринбург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13 718 421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28,2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10120">
                <a:tc>
                  <a:txBody>
                    <a:bodyPr lIns="56880" rIns="56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Западный управленческий округ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6 339 256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13,0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0120">
                <a:tc>
                  <a:txBody>
                    <a:bodyPr lIns="56880" rIns="56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Северный управленческий округ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4 695 708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9,6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10120">
                <a:tc>
                  <a:txBody>
                    <a:bodyPr lIns="56880" rIns="56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Южный управленческий округ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4 091 921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8,4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2280">
                <a:tc>
                  <a:txBody>
                    <a:bodyPr lIns="56880" rIns="568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Восточный управленческий округ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1 195 464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Рисунок 5" descr="СО_герб.png"/>
          <p:cNvPicPr/>
          <p:nvPr/>
        </p:nvPicPr>
        <p:blipFill>
          <a:blip r:embed="rId1"/>
          <a:stretch/>
        </p:blipFill>
        <p:spPr>
          <a:xfrm>
            <a:off x="323640" y="147600"/>
            <a:ext cx="1115280" cy="78912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0" y="1505160"/>
            <a:ext cx="8292960" cy="127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551600" y="124200"/>
            <a:ext cx="731628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Муниципальные образования с низкой долей обращений </a:t>
            </a:r>
            <a:br/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 муниципальными услугами, поданных в электронной форме, в 2023 году</a:t>
            </a:r>
            <a:br/>
            <a:r>
              <a:rPr b="0" i="1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(в среднем по ОМСУ – 94,8</a:t>
            </a:r>
            <a:r>
              <a:rPr b="0" i="1" lang="ru-R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b="0" i="1" lang="ru-RU" sz="1600" spc="-1" strike="noStrike">
                <a:solidFill>
                  <a:srgbClr val="000000"/>
                </a:solidFill>
                <a:latin typeface="Times New Roman"/>
                <a:ea typeface="Calibri"/>
              </a:rPr>
              <a:t>)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125" name="Table 3"/>
          <p:cNvGraphicFramePr/>
          <p:nvPr/>
        </p:nvGraphicFramePr>
        <p:xfrm>
          <a:off x="0" y="1089360"/>
          <a:ext cx="9143640" cy="5768280"/>
        </p:xfrm>
        <a:graphic>
          <a:graphicData uri="http://schemas.openxmlformats.org/drawingml/2006/table">
            <a:tbl>
              <a:tblPr/>
              <a:tblGrid>
                <a:gridCol w="6813000"/>
                <a:gridCol w="2330640"/>
              </a:tblGrid>
              <a:tr h="1065600"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  <a:spcAft>
                          <a:spcPts val="799"/>
                        </a:spcAf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обращений, поданных в электронном виде, %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dd7ee"/>
                    </a:solidFill>
                  </a:tcPr>
                </a:tc>
              </a:tr>
              <a:tr h="1265040">
                <a:tc>
                  <a:txBody>
                    <a:bodyPr lIns="61560" rIns="6156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Камышловский городской округ, городское поселение Верхние Серги, городской округ Верхотурский, Галкинское сельское поселение, Камышловский муниципальный район, Городской округ Верх-Нейвинский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 10,0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028600">
                <a:tc>
                  <a:txBody>
                    <a:bodyPr lIns="61560" rIns="61560" tIns="0" bIns="0" anchor="ctr">
                      <a:noAutofit/>
                    </a:bodyPr>
                    <a:p>
                      <a:pPr marL="21600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Михайловское муниципальное образование, рабочий поселок Атиг, Артинский городской округ, городской округ Верхний Тагил, городской округ Верхняя Тура, городской округ Дегтярск, Дружининское городское поселение, Североуральский городской округ, Таборинское сельское поселение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 5,0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1409040">
                <a:tc>
                  <a:txBody>
                    <a:bodyPr lIns="61560" rIns="61560" tIns="0" bIns="0" anchor="ctr">
                      <a:noAutofit/>
                    </a:bodyPr>
                    <a:p>
                      <a:pPr marL="21600">
                        <a:lnSpc>
                          <a:spcPct val="107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Гаринский городской округ, Слободо-Туринское сельское поселение, Кленовское сельское поселение, Ивдельский городской округ, Таборинский муниципальный район, Байкаловское сельское поселение, городской округ Пелым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 lIns="61560" rIns="61560" tIns="0" bIns="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 1,0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9375</TotalTime>
  <Application>LibreOffice/6.4.7.2$Windows_X86_64 LibreOffice_project/639b8ac485750d5696d7590a72ef1b496725cfb5</Application>
  <Words>1735</Words>
  <Paragraphs>370</Paragraphs>
  <Company>Министерство транспорта и связи Свердловской области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2016-08-11T09:07:21Z</dcterms:created>
  <dc:creator>Хватов Андрей Евгеньевич</dc:creator>
  <dc:description/>
  <dc:language>ru-RU</dc:language>
  <cp:lastModifiedBy>Алексеев Георгий Валерьевич</cp:lastModifiedBy>
  <cp:lastPrinted>2024-06-26T03:45:40Z</cp:lastPrinted>
  <dcterms:modified xsi:type="dcterms:W3CDTF">2024-06-26T04:11:15Z</dcterms:modified>
  <cp:revision>387</cp:revision>
  <dc:subject/>
  <dc:title>О достижении целевого показателя «Доля граждан, использующих механизм получения государственных и муниципальных услуг в электронной форме, к 2018 году – не менее 70 процентов», установленного Указом Президента Российской Федерации от 7мая 2012 года № 601 «Об основных направлениях совершенствования системы государственного управления»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Министерство транспорта и связи Свердловской области</vt:lpwstr>
  </property>
  <property fmtid="{D5CDD505-2E9C-101B-9397-08002B2CF9AE}" pid="4" name="ContentTypeId">
    <vt:lpwstr>0x010100A92677254B3E1E4A88CA02CAF4EFCCE9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12</vt:i4>
  </property>
  <property fmtid="{D5CDD505-2E9C-101B-9397-08002B2CF9AE}" pid="10" name="PresentationFormat">
    <vt:lpwstr>Экран (4:3)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12</vt:i4>
  </property>
</Properties>
</file>