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5"/>
  </p:sldMasterIdLst>
  <p:notesMasterIdLst>
    <p:notesMasterId r:id="rId8"/>
  </p:notesMasterIdLst>
  <p:sldIdLst>
    <p:sldId id="275" r:id="rId6"/>
    <p:sldId id="277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ергей Кених" initials="СК" lastIdx="1" clrIdx="0">
    <p:extLst>
      <p:ext uri="{19B8F6BF-5375-455C-9EA6-DF929625EA0E}">
        <p15:presenceInfo xmlns:p15="http://schemas.microsoft.com/office/powerpoint/2012/main" userId="d21c11f0225b88b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58837" autoAdjust="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AADE4-DA3F-41B9-8989-8B16C67AA0F3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2B59B-4E5B-4E5A-A37C-E03BF4B11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6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45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400" baseline="0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2B59B-4E5B-4E5A-A37C-E03BF4B1126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656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baseline="0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2B59B-4E5B-4E5A-A37C-E03BF4B1126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576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0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6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51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72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80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55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7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1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2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2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80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4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5264"/>
            <a:ext cx="12192000" cy="73273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04A9C94-9DAC-4261-98F4-5A0A5B0AFEF5}"/>
              </a:ext>
            </a:extLst>
          </p:cNvPr>
          <p:cNvSpPr/>
          <p:nvPr/>
        </p:nvSpPr>
        <p:spPr>
          <a:xfrm>
            <a:off x="876870" y="227418"/>
            <a:ext cx="1107797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Пояснения к заполнению формы федерального статистического наблюдения 1-ГМУ в АСУ ИОГВ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858300"/>
              </p:ext>
            </p:extLst>
          </p:nvPr>
        </p:nvGraphicFramePr>
        <p:xfrm>
          <a:off x="876869" y="1211074"/>
          <a:ext cx="10702760" cy="20764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28680">
                  <a:extLst>
                    <a:ext uri="{9D8B030D-6E8A-4147-A177-3AD203B41FA5}">
                      <a16:colId xmlns:a16="http://schemas.microsoft.com/office/drawing/2014/main" xmlns="" val="3968788324"/>
                    </a:ext>
                  </a:extLst>
                </a:gridCol>
                <a:gridCol w="1814816">
                  <a:extLst>
                    <a:ext uri="{9D8B030D-6E8A-4147-A177-3AD203B41FA5}">
                      <a16:colId xmlns:a16="http://schemas.microsoft.com/office/drawing/2014/main" xmlns="" val="2747016627"/>
                    </a:ext>
                  </a:extLst>
                </a:gridCol>
                <a:gridCol w="1814816">
                  <a:extLst>
                    <a:ext uri="{9D8B030D-6E8A-4147-A177-3AD203B41FA5}">
                      <a16:colId xmlns:a16="http://schemas.microsoft.com/office/drawing/2014/main" xmlns="" val="2159792265"/>
                    </a:ext>
                  </a:extLst>
                </a:gridCol>
                <a:gridCol w="1814816">
                  <a:extLst>
                    <a:ext uri="{9D8B030D-6E8A-4147-A177-3AD203B41FA5}">
                      <a16:colId xmlns:a16="http://schemas.microsoft.com/office/drawing/2014/main" xmlns="" val="1818859715"/>
                    </a:ext>
                  </a:extLst>
                </a:gridCol>
                <a:gridCol w="1814816">
                  <a:extLst>
                    <a:ext uri="{9D8B030D-6E8A-4147-A177-3AD203B41FA5}">
                      <a16:colId xmlns:a16="http://schemas.microsoft.com/office/drawing/2014/main" xmlns="" val="1047219279"/>
                    </a:ext>
                  </a:extLst>
                </a:gridCol>
                <a:gridCol w="1814816">
                  <a:extLst>
                    <a:ext uri="{9D8B030D-6E8A-4147-A177-3AD203B41FA5}">
                      <a16:colId xmlns:a16="http://schemas.microsoft.com/office/drawing/2014/main" xmlns="" val="2766839117"/>
                    </a:ext>
                  </a:extLst>
                </a:gridCol>
              </a:tblGrid>
              <a:tr h="76009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Количество заявлений (запросов) о предоставлении муниципальной услуги, поступивших от физических </a:t>
                      </a:r>
                      <a:r>
                        <a:rPr lang="ru-RU" sz="1200" u="none" strike="noStrike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лиц (юридических лиц и индивидуальных</a:t>
                      </a:r>
                      <a:r>
                        <a:rPr lang="ru-RU" sz="1200" u="none" strike="noStrike" baseline="0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предпринимателей)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4984060"/>
                  </a:ext>
                </a:extLst>
              </a:tr>
              <a:tr h="20955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из них запросы (заявления) представлены: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8884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непосредственно в орган, предоставляющий муниципальную услугу, или подведомственную организацию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через МФЦ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через Единый портал государственных и муниципальных услуг (функций)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через официальный сайт органа, предоставляющего муниципальную услугу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иным способом информационно-телекоммуникационной сети "Интернет"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иным способом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76958712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094953"/>
              </p:ext>
            </p:extLst>
          </p:nvPr>
        </p:nvGraphicFramePr>
        <p:xfrm>
          <a:off x="876869" y="3969346"/>
          <a:ext cx="10702761" cy="1905144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628681">
                  <a:extLst>
                    <a:ext uri="{9D8B030D-6E8A-4147-A177-3AD203B41FA5}">
                      <a16:colId xmlns:a16="http://schemas.microsoft.com/office/drawing/2014/main" xmlns="" val="800436734"/>
                    </a:ext>
                  </a:extLst>
                </a:gridCol>
                <a:gridCol w="1814816">
                  <a:extLst>
                    <a:ext uri="{9D8B030D-6E8A-4147-A177-3AD203B41FA5}">
                      <a16:colId xmlns:a16="http://schemas.microsoft.com/office/drawing/2014/main" xmlns="" val="3694914920"/>
                    </a:ext>
                  </a:extLst>
                </a:gridCol>
                <a:gridCol w="1814816">
                  <a:extLst>
                    <a:ext uri="{9D8B030D-6E8A-4147-A177-3AD203B41FA5}">
                      <a16:colId xmlns:a16="http://schemas.microsoft.com/office/drawing/2014/main" xmlns="" val="4120880381"/>
                    </a:ext>
                  </a:extLst>
                </a:gridCol>
                <a:gridCol w="1814816">
                  <a:extLst>
                    <a:ext uri="{9D8B030D-6E8A-4147-A177-3AD203B41FA5}">
                      <a16:colId xmlns:a16="http://schemas.microsoft.com/office/drawing/2014/main" xmlns="" val="770837549"/>
                    </a:ext>
                  </a:extLst>
                </a:gridCol>
                <a:gridCol w="1814816">
                  <a:extLst>
                    <a:ext uri="{9D8B030D-6E8A-4147-A177-3AD203B41FA5}">
                      <a16:colId xmlns:a16="http://schemas.microsoft.com/office/drawing/2014/main" xmlns="" val="3705381815"/>
                    </a:ext>
                  </a:extLst>
                </a:gridCol>
                <a:gridCol w="1814816">
                  <a:extLst>
                    <a:ext uri="{9D8B030D-6E8A-4147-A177-3AD203B41FA5}">
                      <a16:colId xmlns:a16="http://schemas.microsoft.com/office/drawing/2014/main" xmlns="" val="2319910287"/>
                    </a:ext>
                  </a:extLst>
                </a:gridCol>
              </a:tblGrid>
              <a:tr h="1905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Вводятся</a:t>
                      </a:r>
                      <a:r>
                        <a:rPr lang="ru-RU" sz="1200" b="0" baseline="0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данные о количестве заявлений поступивших при личном обращении заявителя в орган предоставляющий услугу или подведомственную организацию</a:t>
                      </a:r>
                      <a:endParaRPr lang="ru-RU" sz="1200" b="0" dirty="0"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Вводятся</a:t>
                      </a:r>
                      <a:r>
                        <a:rPr lang="ru-RU" sz="1200" b="0" baseline="0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данные о количестве заявлений поступивших через многофункциональный центр предоставления государственных и муниципальных услуг</a:t>
                      </a:r>
                      <a:endParaRPr lang="ru-RU" sz="1200" b="0" dirty="0" smtClean="0"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Вводятся</a:t>
                      </a:r>
                      <a:r>
                        <a:rPr lang="ru-RU" sz="1200" b="0" baseline="0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данные о количестве заявлений поступивших в электронном виде через Единый портал государственных и муниципальных услуг</a:t>
                      </a:r>
                      <a:endParaRPr lang="ru-RU" sz="1200" b="0" dirty="0" smtClean="0"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Вводятся</a:t>
                      </a:r>
                      <a:r>
                        <a:rPr lang="ru-RU" sz="1200" b="0" baseline="0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данные о количестве заявлений поступивших через официальный сайт органа предоставляющего услугу, в случае наличия такой возможности на сайте органа</a:t>
                      </a:r>
                      <a:endParaRPr lang="ru-RU" sz="1200" b="0" dirty="0" smtClean="0"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Вводятся</a:t>
                      </a:r>
                      <a:r>
                        <a:rPr lang="ru-RU" sz="1200" b="0" baseline="0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данные о количестве заявлений поступивших в электронном виде  при помощи порталов ведомственных информационных систем</a:t>
                      </a:r>
                      <a:endParaRPr lang="ru-RU" sz="1200" b="0" dirty="0"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Вводятся</a:t>
                      </a:r>
                      <a:r>
                        <a:rPr lang="ru-RU" sz="1200" b="0" baseline="0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данные о количестве заявлений поступивших при помощи средств электронной почты или почтовых отправлений Почты России</a:t>
                      </a:r>
                      <a:endParaRPr lang="ru-RU" sz="1200" b="0" dirty="0"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19260000"/>
                  </a:ext>
                </a:extLst>
              </a:tr>
            </a:tbl>
          </a:graphicData>
        </a:graphic>
      </p:graphicFrame>
      <p:sp>
        <p:nvSpPr>
          <p:cNvPr id="14" name="Стрелка вниз 13"/>
          <p:cNvSpPr/>
          <p:nvPr/>
        </p:nvSpPr>
        <p:spPr>
          <a:xfrm>
            <a:off x="1525387" y="3373408"/>
            <a:ext cx="324197" cy="501541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251662" y="3370287"/>
            <a:ext cx="324197" cy="501541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021579" y="3370286"/>
            <a:ext cx="324197" cy="501541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858345" y="3370286"/>
            <a:ext cx="324197" cy="501541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8695111" y="3370285"/>
            <a:ext cx="324197" cy="501541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0465028" y="3370285"/>
            <a:ext cx="324197" cy="501541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069027" y="97105"/>
            <a:ext cx="534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25</a:t>
            </a:r>
            <a:endParaRPr lang="ru-RU" sz="14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90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5264"/>
            <a:ext cx="12192000" cy="73273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616FE1C-E173-4DB6-A587-C65CFBE8AE84}"/>
              </a:ext>
            </a:extLst>
          </p:cNvPr>
          <p:cNvSpPr/>
          <p:nvPr/>
        </p:nvSpPr>
        <p:spPr>
          <a:xfrm>
            <a:off x="876870" y="227418"/>
            <a:ext cx="1107797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Указания по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заполнению формы федерального статистического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наблюдения 1-ГМУ</a:t>
            </a:r>
            <a:endParaRPr lang="ru-RU" sz="2600" b="1" dirty="0">
              <a:solidFill>
                <a:schemeClr val="accent2">
                  <a:lumMod val="50000"/>
                </a:schemeClr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616FE1C-E173-4DB6-A587-C65CFBE8AE84}"/>
              </a:ext>
            </a:extLst>
          </p:cNvPr>
          <p:cNvSpPr/>
          <p:nvPr/>
        </p:nvSpPr>
        <p:spPr>
          <a:xfrm>
            <a:off x="876870" y="2329955"/>
            <a:ext cx="1107797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/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Указания по заполнению строк формы 1-ГМУ приведены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 приказе Федеральной службы государственной статистики от 17 декабря 2018 года № 744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69027" y="97105"/>
            <a:ext cx="534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26</a:t>
            </a:r>
            <a:endParaRPr lang="ru-RU" sz="14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22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92677254B3E1E4A88CA02CAF4EFCCE9" ma:contentTypeVersion="1" ma:contentTypeDescription="Создание документа." ma:contentTypeScope="" ma:versionID="04c22404e86175c2d1edb23934375146">
  <xsd:schema xmlns:xsd="http://www.w3.org/2001/XMLSchema" xmlns:xs="http://www.w3.org/2001/XMLSchema" xmlns:p="http://schemas.microsoft.com/office/2006/metadata/properties" xmlns:ns1="http://schemas.microsoft.com/sharepoint/v3" xmlns:ns2="bcb4b992-8298-4bb4-9783-7d1db5adba34" targetNamespace="http://schemas.microsoft.com/office/2006/metadata/properties" ma:root="true" ma:fieldsID="8b79c2a80035176314ba4f3e027b9332" ns1:_="" ns2:_="">
    <xsd:import namespace="http://schemas.microsoft.com/sharepoint/v3"/>
    <xsd:import namespace="bcb4b992-8298-4bb4-9783-7d1db5adba3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&quot;Дата начала расписания&quot; — это столбец сайта, созданный средством публикации. Он используется для указания даты и времени первого отображения данной страницы для посетителей сайта.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&quot;Дата окончания расписания&quot; — это столбец сайта, созданный средством публикации. Он используется для указания даты и времени прекращения отображения данной страницы для посетителей сайта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b4b992-8298-4bb4-9783-7d1db5adba34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1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BCB564-118F-493B-9860-CF93E9F9FB0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5B17A20-B9F6-4137-B5D4-5B008A711C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cb4b992-8298-4bb4-9783-7d1db5adba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DF901E-FB35-4D41-BD95-444A004799CA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cb4b992-8298-4bb4-9783-7d1db5adba34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B17932A3-B888-47D3-9EAD-7E27D993A5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7960</TotalTime>
  <Words>211</Words>
  <Application>Microsoft Office PowerPoint</Application>
  <PresentationFormat>Широкоэкранный</PresentationFormat>
  <Paragraphs>21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Liberation Serif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основных показателях функционирования инфраструктуры электронного правительства Свердловской области</dc:title>
  <dc:creator>Кених Сергей Владимирович</dc:creator>
  <cp:lastModifiedBy>Емельянова Елена Алексеевна</cp:lastModifiedBy>
  <cp:revision>283</cp:revision>
  <cp:lastPrinted>2020-02-27T08:19:49Z</cp:lastPrinted>
  <dcterms:created xsi:type="dcterms:W3CDTF">2018-05-04T04:08:14Z</dcterms:created>
  <dcterms:modified xsi:type="dcterms:W3CDTF">2020-02-27T08:23:07Z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0x010100A92677254B3E1E4A88CA02CAF4EFCCE9</vt:lpwstr>
  </property>
</Properties>
</file>