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93" r:id="rId4"/>
    <p:sldId id="294" r:id="rId5"/>
    <p:sldId id="301" r:id="rId6"/>
    <p:sldId id="303" r:id="rId7"/>
    <p:sldId id="278" r:id="rId8"/>
  </p:sldIdLst>
  <p:sldSz cx="12192000" cy="6858000"/>
  <p:notesSz cx="6797675" cy="9926638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T Sans" panose="020B0604020202020204" charset="-52"/>
      <p:regular r:id="rId15"/>
      <p:bold r:id="rId16"/>
      <p:italic r:id="rId17"/>
      <p:boldItalic r:id="rId18"/>
    </p:embeddedFont>
    <p:embeddedFont>
      <p:font typeface="Liberation Serif" panose="02020603050405020304" pitchFamily="18" charset="0"/>
      <p:regular r:id="rId19"/>
      <p:bold r:id="rId20"/>
      <p:italic r:id="rId21"/>
      <p:boldItalic r:id="rId22"/>
    </p:embeddedFont>
    <p:embeddedFont>
      <p:font typeface="Montserrat Medium" panose="020B0604020202020204" charset="-52"/>
      <p:regular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844" userDrawn="1">
          <p15:clr>
            <a:srgbClr val="A4A3A4"/>
          </p15:clr>
        </p15:guide>
        <p15:guide id="3" pos="3727" userDrawn="1">
          <p15:clr>
            <a:srgbClr val="A4A3A4"/>
          </p15:clr>
        </p15:guide>
        <p15:guide id="5" pos="143" userDrawn="1">
          <p15:clr>
            <a:srgbClr val="A4A3A4"/>
          </p15:clr>
        </p15:guide>
        <p15:guide id="7" orient="horz" pos="572" userDrawn="1">
          <p15:clr>
            <a:srgbClr val="A4A3A4"/>
          </p15:clr>
        </p15:guide>
        <p15:guide id="8" pos="7469" userDrawn="1">
          <p15:clr>
            <a:srgbClr val="A4A3A4"/>
          </p15:clr>
        </p15:guide>
        <p15:guide id="9" orient="horz" pos="37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8B7A"/>
    <a:srgbClr val="FDE3B7"/>
    <a:srgbClr val="FDEBCE"/>
    <a:srgbClr val="B6DBCB"/>
    <a:srgbClr val="E68A6F"/>
    <a:srgbClr val="474747"/>
    <a:srgbClr val="FFE5B6"/>
    <a:srgbClr val="FFFAEF"/>
    <a:srgbClr val="333333"/>
    <a:srgbClr val="FEF3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19" autoAdjust="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>
        <p:guide pos="1844"/>
        <p:guide pos="3727"/>
        <p:guide pos="143"/>
        <p:guide orient="horz" pos="572"/>
        <p:guide pos="7469"/>
        <p:guide orient="horz" pos="37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B26CE-FB86-4779-B7E1-176F8C73746A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0ADF0-7021-4F75-94A2-3B28D1F87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47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02956-9F7A-4E6D-B4BC-24038927AC1C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87CFA-1FE7-4DF7-AA35-5033D953F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19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AB18-04E3-4C5A-8EEC-987B70755AE2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5DB1-1A73-4160-8C5C-4D6A32FB5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808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AB18-04E3-4C5A-8EEC-987B70755AE2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5DB1-1A73-4160-8C5C-4D6A32FB5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876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AB18-04E3-4C5A-8EEC-987B70755AE2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5DB1-1A73-4160-8C5C-4D6A32FB5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93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AB18-04E3-4C5A-8EEC-987B70755AE2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5DB1-1A73-4160-8C5C-4D6A32FB5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88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AB18-04E3-4C5A-8EEC-987B70755AE2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5DB1-1A73-4160-8C5C-4D6A32FB5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75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AB18-04E3-4C5A-8EEC-987B70755AE2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5DB1-1A73-4160-8C5C-4D6A32FB5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954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AB18-04E3-4C5A-8EEC-987B70755AE2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5DB1-1A73-4160-8C5C-4D6A32FB5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09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AB18-04E3-4C5A-8EEC-987B70755AE2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5DB1-1A73-4160-8C5C-4D6A32FB5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947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AB18-04E3-4C5A-8EEC-987B70755AE2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5DB1-1A73-4160-8C5C-4D6A32FB5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55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AB18-04E3-4C5A-8EEC-987B70755AE2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5DB1-1A73-4160-8C5C-4D6A32FB5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901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AB18-04E3-4C5A-8EEC-987B70755AE2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5DB1-1A73-4160-8C5C-4D6A32FB5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4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6AB18-04E3-4C5A-8EEC-987B70755AE2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45DB1-1A73-4160-8C5C-4D6A32FB5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28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1" b="33472"/>
          <a:stretch/>
        </p:blipFill>
        <p:spPr>
          <a:xfrm>
            <a:off x="6600824" y="0"/>
            <a:ext cx="5591175" cy="45624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5636" y="1384917"/>
            <a:ext cx="7291102" cy="3177558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658B7A"/>
                </a:solidFill>
                <a:latin typeface="Circe Extra Bold" panose="020B0802020203020203" pitchFamily="34" charset="-52"/>
              </a:rPr>
              <a:t>О мерах, направленных на повышение качества предоставления государственных </a:t>
            </a:r>
            <a:r>
              <a:rPr lang="ru-RU" sz="2400" b="1" dirty="0" smtClean="0">
                <a:solidFill>
                  <a:srgbClr val="658B7A"/>
                </a:solidFill>
                <a:latin typeface="Circe Extra Bold" panose="020B0802020203020203" pitchFamily="34" charset="-52"/>
              </a:rPr>
              <a:t/>
            </a:r>
            <a:br>
              <a:rPr lang="ru-RU" sz="2400" b="1" dirty="0" smtClean="0">
                <a:solidFill>
                  <a:srgbClr val="658B7A"/>
                </a:solidFill>
                <a:latin typeface="Circe Extra Bold" panose="020B0802020203020203" pitchFamily="34" charset="-52"/>
              </a:rPr>
            </a:br>
            <a:r>
              <a:rPr lang="ru-RU" sz="2400" b="1" dirty="0" smtClean="0">
                <a:solidFill>
                  <a:srgbClr val="658B7A"/>
                </a:solidFill>
                <a:latin typeface="Circe Extra Bold" panose="020B0802020203020203" pitchFamily="34" charset="-52"/>
              </a:rPr>
              <a:t>и </a:t>
            </a:r>
            <a:r>
              <a:rPr lang="ru-RU" sz="2400" b="1" dirty="0">
                <a:solidFill>
                  <a:srgbClr val="658B7A"/>
                </a:solidFill>
                <a:latin typeface="Circe Extra Bold" panose="020B0802020203020203" pitchFamily="34" charset="-52"/>
              </a:rPr>
              <a:t>муниципальных услуг в государственном бюджетном учреждении Свердловской области «Многофункциональный центр предоставления государственных и муниципальных услуг» в 2023 году, с учетом рейтинга МФЦ за </a:t>
            </a:r>
            <a:r>
              <a:rPr lang="en-US" sz="2400" b="1" dirty="0" smtClean="0">
                <a:solidFill>
                  <a:srgbClr val="658B7A"/>
                </a:solidFill>
                <a:latin typeface="Circe Extra Bold" panose="020B0802020203020203" pitchFamily="34" charset="-52"/>
              </a:rPr>
              <a:t>III</a:t>
            </a:r>
            <a:r>
              <a:rPr lang="ru-RU" sz="2400" b="1" dirty="0" smtClean="0">
                <a:solidFill>
                  <a:srgbClr val="658B7A"/>
                </a:solidFill>
                <a:latin typeface="Circe Extra Bold" panose="020B0802020203020203" pitchFamily="34" charset="-52"/>
              </a:rPr>
              <a:t> </a:t>
            </a:r>
            <a:r>
              <a:rPr lang="ru-RU" sz="2400" b="1" dirty="0">
                <a:solidFill>
                  <a:srgbClr val="658B7A"/>
                </a:solidFill>
                <a:latin typeface="Circe Extra Bold" panose="020B0802020203020203" pitchFamily="34" charset="-52"/>
              </a:rPr>
              <a:t>квартал 2023 года, подготовленного Министерством экономического развития Российской Федерации</a:t>
            </a:r>
            <a:endParaRPr lang="ru-RU" sz="2400" dirty="0">
              <a:solidFill>
                <a:srgbClr val="658B7A"/>
              </a:solidFill>
              <a:latin typeface="Circe Extra Bold" panose="020B0802020203020203" pitchFamily="34" charset="-52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0" y="197316"/>
            <a:ext cx="1810214" cy="4344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280" y="5586846"/>
            <a:ext cx="1510551" cy="1134542"/>
          </a:xfrm>
          <a:prstGeom prst="rect">
            <a:avLst/>
          </a:prstGeom>
        </p:spPr>
      </p:pic>
      <p:sp>
        <p:nvSpPr>
          <p:cNvPr id="6" name="Подзаголовок 5"/>
          <p:cNvSpPr txBox="1">
            <a:spLocks noGrp="1"/>
          </p:cNvSpPr>
          <p:nvPr>
            <p:ph type="subTitle" idx="1"/>
          </p:nvPr>
        </p:nvSpPr>
        <p:spPr>
          <a:xfrm>
            <a:off x="565636" y="4952909"/>
            <a:ext cx="9144000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 dirty="0" smtClean="0">
                <a:solidFill>
                  <a:srgbClr val="474747"/>
                </a:solidFill>
                <a:latin typeface="Circe Extra Bold" panose="020B0802020203020203" pitchFamily="34" charset="-52"/>
                <a:ea typeface="PT Sans" panose="020B0503020203020204" pitchFamily="34" charset="-52"/>
              </a:rPr>
              <a:t>Директор ГБУ СО «МФЦ»         А.А. Зайруллина</a:t>
            </a:r>
            <a:endParaRPr lang="ru-RU" sz="2000" b="1" dirty="0">
              <a:solidFill>
                <a:srgbClr val="474747"/>
              </a:solidFill>
              <a:latin typeface="Circe Extra Bold" panose="020B0802020203020203" pitchFamily="34" charset="-52"/>
              <a:ea typeface="PT Sans" panose="020B0503020203020204" pitchFamily="34" charset="-52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58813" y="5322241"/>
            <a:ext cx="6685808" cy="0"/>
          </a:xfrm>
          <a:prstGeom prst="line">
            <a:avLst/>
          </a:prstGeom>
          <a:ln>
            <a:solidFill>
              <a:srgbClr val="658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83" r="52187"/>
          <a:stretch/>
        </p:blipFill>
        <p:spPr>
          <a:xfrm>
            <a:off x="0" y="5457825"/>
            <a:ext cx="582930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9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0" t="55417" r="14843"/>
          <a:stretch/>
        </p:blipFill>
        <p:spPr>
          <a:xfrm flipH="1">
            <a:off x="0" y="5758243"/>
            <a:ext cx="3015762" cy="10997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68056"/>
          <a:stretch/>
        </p:blipFill>
        <p:spPr>
          <a:xfrm rot="10800000" flipH="1">
            <a:off x="7134225" y="0"/>
            <a:ext cx="5057775" cy="219075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4" r="30129"/>
          <a:stretch/>
        </p:blipFill>
        <p:spPr>
          <a:xfrm>
            <a:off x="7775784" y="523985"/>
            <a:ext cx="4068753" cy="57551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257" y="5836938"/>
            <a:ext cx="1177574" cy="8844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3897" y="6432839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474747"/>
                </a:solidFill>
                <a:latin typeface="Montserrat Medium" panose="00000600000000000000" pitchFamily="2" charset="-52"/>
                <a:ea typeface="PT Sans" panose="020B0503020203020204" pitchFamily="34" charset="-52"/>
              </a:rPr>
              <a:t>2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18407" y="1155752"/>
            <a:ext cx="735737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b="1" dirty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Методика мониторинга </a:t>
            </a:r>
            <a:r>
              <a:rPr lang="ru-RU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МФЦ утверждена </a:t>
            </a:r>
            <a:r>
              <a:rPr lang="ru-RU" b="1" dirty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Министерством экономического развития Российской Федерации 22.12.2022</a:t>
            </a:r>
            <a:r>
              <a:rPr lang="ru-RU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.</a:t>
            </a:r>
          </a:p>
          <a:p>
            <a:pPr indent="442913" algn="just"/>
            <a:r>
              <a:rPr lang="ru-RU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Она включает </a:t>
            </a:r>
            <a:r>
              <a:rPr lang="ru-RU" b="1" dirty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в себя расчет отдельных показателей </a:t>
            </a:r>
            <a:r>
              <a:rPr lang="ru-RU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деятельности МФЦ в разрезе более </a:t>
            </a:r>
            <a:r>
              <a:rPr lang="ru-RU" b="1" dirty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60 </a:t>
            </a:r>
            <a:r>
              <a:rPr lang="ru-RU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показателей, </a:t>
            </a:r>
            <a:r>
              <a:rPr lang="ru-RU" b="1" dirty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которые объединены в 10 разделов по различным тематикам</a:t>
            </a:r>
            <a:r>
              <a:rPr lang="ru-RU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 в 3 градациях</a:t>
            </a:r>
          </a:p>
          <a:p>
            <a:pPr indent="442913" algn="just"/>
            <a:endParaRPr lang="ru-RU" b="1" dirty="0" smtClean="0">
              <a:solidFill>
                <a:srgbClr val="474747"/>
              </a:solidFill>
              <a:latin typeface="+mj-lt"/>
              <a:ea typeface="PT Sans" panose="020B0503020203020204" pitchFamily="34" charset="-52"/>
            </a:endParaRPr>
          </a:p>
          <a:p>
            <a:pPr indent="442913" algn="just"/>
            <a:r>
              <a:rPr lang="ru-RU" b="1" dirty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Особенности проведения оценки МФЦ:</a:t>
            </a:r>
          </a:p>
          <a:p>
            <a:pPr indent="442913" algn="just"/>
            <a:r>
              <a:rPr lang="ru-RU" b="1" dirty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1. Из 60 показателей </a:t>
            </a:r>
            <a:r>
              <a:rPr lang="ru-RU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оцениваются на выбор около </a:t>
            </a:r>
            <a:r>
              <a:rPr lang="ru-RU" b="1" dirty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20.</a:t>
            </a:r>
          </a:p>
          <a:p>
            <a:pPr indent="442913" algn="just"/>
            <a:r>
              <a:rPr lang="ru-RU" b="1" dirty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2. </a:t>
            </a:r>
            <a:r>
              <a:rPr lang="ru-RU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Оцениваются показатели</a:t>
            </a:r>
            <a:r>
              <a:rPr lang="ru-RU" b="1" dirty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, не утвержденные методикой.</a:t>
            </a:r>
          </a:p>
          <a:p>
            <a:pPr indent="442913" algn="just"/>
            <a:r>
              <a:rPr lang="ru-RU" b="1" dirty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3. </a:t>
            </a:r>
            <a:r>
              <a:rPr lang="ru-RU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Оцениваемые услуги и/или </a:t>
            </a:r>
            <a:r>
              <a:rPr lang="ru-RU" b="1" dirty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жизненные ситуации </a:t>
            </a:r>
            <a:r>
              <a:rPr lang="ru-RU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меняются </a:t>
            </a:r>
            <a:r>
              <a:rPr lang="ru-RU" b="1" dirty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ежеквартально.</a:t>
            </a:r>
          </a:p>
          <a:p>
            <a:pPr indent="442913" algn="just"/>
            <a:r>
              <a:rPr lang="ru-RU" b="1" dirty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4. Для закупки выбираются два офиса МФЦ в разных муниципальных образованиях.</a:t>
            </a:r>
          </a:p>
          <a:p>
            <a:pPr indent="442913" algn="just"/>
            <a:r>
              <a:rPr lang="ru-RU" b="1" dirty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5. Первые результаты анализа эффективности МФЦ за 4 квартал 2022 года были направлены в регионы в июне 2023 года. </a:t>
            </a:r>
          </a:p>
          <a:p>
            <a:pPr indent="442913" algn="just"/>
            <a:endParaRPr lang="ru-RU" b="1" dirty="0" smtClean="0">
              <a:solidFill>
                <a:srgbClr val="474747"/>
              </a:solidFill>
              <a:latin typeface="+mj-lt"/>
              <a:ea typeface="PT Sans" panose="020B0503020203020204" pitchFamily="34" charset="-52"/>
            </a:endParaRPr>
          </a:p>
          <a:p>
            <a:pPr indent="442913" algn="just"/>
            <a:endParaRPr lang="ru-RU" dirty="0">
              <a:solidFill>
                <a:srgbClr val="474747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0" y="197316"/>
            <a:ext cx="1810214" cy="43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2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0" t="55417" r="14843"/>
          <a:stretch/>
        </p:blipFill>
        <p:spPr>
          <a:xfrm flipH="1">
            <a:off x="0" y="5758243"/>
            <a:ext cx="3015762" cy="10997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68056"/>
          <a:stretch/>
        </p:blipFill>
        <p:spPr>
          <a:xfrm rot="10800000" flipH="1">
            <a:off x="7134225" y="0"/>
            <a:ext cx="5057775" cy="2190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257" y="5836938"/>
            <a:ext cx="1177574" cy="8844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3897" y="6432839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474747"/>
                </a:solidFill>
                <a:latin typeface="Montserrat Medium" panose="00000600000000000000" pitchFamily="2" charset="-52"/>
                <a:ea typeface="PT Sans" panose="020B0503020203020204" pitchFamily="34" charset="-52"/>
              </a:rPr>
              <a:t>3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0" y="197316"/>
            <a:ext cx="1810214" cy="4344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4" r="30129"/>
          <a:stretch/>
        </p:blipFill>
        <p:spPr>
          <a:xfrm>
            <a:off x="7775784" y="523985"/>
            <a:ext cx="4068753" cy="575517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05908" y="2001381"/>
            <a:ext cx="68698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+mj-lt"/>
              </a:rPr>
              <a:t>По итогам оценки субъекты распределяются по 3 группам эффективности:</a:t>
            </a:r>
          </a:p>
          <a:p>
            <a:pPr marL="285750" indent="-285750">
              <a:buClr>
                <a:srgbClr val="658B7A"/>
              </a:buClr>
              <a:buFont typeface="Wingdings" panose="05000000000000000000" pitchFamily="2" charset="2"/>
              <a:buChar char="ü"/>
            </a:pPr>
            <a:r>
              <a:rPr lang="ru-RU" b="1" dirty="0">
                <a:latin typeface="+mj-lt"/>
              </a:rPr>
              <a:t>Высокоэффективные: от 90%</a:t>
            </a:r>
          </a:p>
          <a:p>
            <a:pPr marL="285750" indent="-285750">
              <a:buClr>
                <a:srgbClr val="658B7A"/>
              </a:buClr>
              <a:buFont typeface="Wingdings" panose="05000000000000000000" pitchFamily="2" charset="2"/>
              <a:buChar char="ü"/>
            </a:pPr>
            <a:r>
              <a:rPr lang="ru-RU" b="1" dirty="0" err="1">
                <a:latin typeface="+mj-lt"/>
              </a:rPr>
              <a:t>Среднеэффективные</a:t>
            </a:r>
            <a:r>
              <a:rPr lang="ru-RU" b="1" dirty="0">
                <a:latin typeface="+mj-lt"/>
              </a:rPr>
              <a:t>: от 50 % до 90%</a:t>
            </a:r>
          </a:p>
          <a:p>
            <a:pPr marL="285750" indent="-285750">
              <a:buClr>
                <a:srgbClr val="658B7A"/>
              </a:buClr>
              <a:buFont typeface="Wingdings" panose="05000000000000000000" pitchFamily="2" charset="2"/>
              <a:buChar char="ü"/>
            </a:pPr>
            <a:r>
              <a:rPr lang="ru-RU" b="1" dirty="0">
                <a:latin typeface="+mj-lt"/>
              </a:rPr>
              <a:t>Низкоэффективные: до 50%</a:t>
            </a:r>
          </a:p>
          <a:p>
            <a:endParaRPr lang="ru-RU" b="1" dirty="0" smtClean="0">
              <a:latin typeface="+mj-lt"/>
            </a:endParaRPr>
          </a:p>
          <a:p>
            <a:r>
              <a:rPr lang="ru-RU" b="1" dirty="0" smtClean="0">
                <a:latin typeface="+mj-lt"/>
              </a:rPr>
              <a:t>Внутри </a:t>
            </a:r>
            <a:r>
              <a:rPr lang="ru-RU" b="1" dirty="0">
                <a:latin typeface="+mj-lt"/>
              </a:rPr>
              <a:t>групп эффективности нет ранжирования по местам.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5908" y="847639"/>
            <a:ext cx="6684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58B7A"/>
                </a:solidFill>
                <a:latin typeface="Circe Extra Bold" panose="020B0802020203020203" pitchFamily="34" charset="-52"/>
              </a:rPr>
              <a:t>Интегральная оценка МФЦ Свердловской области за </a:t>
            </a:r>
            <a:r>
              <a:rPr lang="en-US" sz="2000" b="1" dirty="0" smtClean="0">
                <a:solidFill>
                  <a:srgbClr val="658B7A"/>
                </a:solidFill>
                <a:latin typeface="Circe Extra Bold" panose="020B0802020203020203" pitchFamily="34" charset="-52"/>
              </a:rPr>
              <a:t>III</a:t>
            </a:r>
            <a:r>
              <a:rPr lang="ru-RU" sz="2000" b="1" dirty="0" smtClean="0">
                <a:solidFill>
                  <a:srgbClr val="658B7A"/>
                </a:solidFill>
                <a:latin typeface="Circe Extra Bold" panose="020B0802020203020203" pitchFamily="34" charset="-52"/>
              </a:rPr>
              <a:t> </a:t>
            </a:r>
            <a:r>
              <a:rPr lang="ru-RU" sz="2000" b="1" dirty="0">
                <a:solidFill>
                  <a:srgbClr val="658B7A"/>
                </a:solidFill>
                <a:latin typeface="Circe Extra Bold" panose="020B0802020203020203" pitchFamily="34" charset="-52"/>
              </a:rPr>
              <a:t>квартал 2023 </a:t>
            </a:r>
            <a:r>
              <a:rPr lang="ru-RU" sz="2000" b="1" dirty="0" smtClean="0">
                <a:solidFill>
                  <a:srgbClr val="658B7A"/>
                </a:solidFill>
                <a:latin typeface="Circe Extra Bold" panose="020B0802020203020203" pitchFamily="34" charset="-52"/>
              </a:rPr>
              <a:t>года – 87,3 % (2,7% не хватило до высокоэффективной группы)</a:t>
            </a:r>
            <a:endParaRPr lang="ru-RU" sz="2000" dirty="0">
              <a:solidFill>
                <a:srgbClr val="658B7A"/>
              </a:solidFill>
              <a:latin typeface="Circe Extra Bold" panose="020B08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1053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0" t="55417" r="14843"/>
          <a:stretch/>
        </p:blipFill>
        <p:spPr>
          <a:xfrm flipH="1">
            <a:off x="0" y="5762956"/>
            <a:ext cx="3015762" cy="10997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68056"/>
          <a:stretch/>
        </p:blipFill>
        <p:spPr>
          <a:xfrm rot="10800000" flipH="1">
            <a:off x="7134225" y="0"/>
            <a:ext cx="5057775" cy="2190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257" y="5836938"/>
            <a:ext cx="1177574" cy="8844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3897" y="6432839"/>
            <a:ext cx="336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474747"/>
                </a:solidFill>
                <a:latin typeface="Montserrat Medium" panose="00000600000000000000" pitchFamily="2" charset="-52"/>
              </a:rPr>
              <a:t>4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905908" y="847639"/>
            <a:ext cx="6684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58B7A"/>
                </a:solidFill>
                <a:latin typeface="Circe Extra Bold" panose="020B0802020203020203" pitchFamily="34" charset="-52"/>
              </a:rPr>
              <a:t>Информация по оценке 3 квартала 2023 года</a:t>
            </a:r>
            <a:endParaRPr lang="ru-RU" sz="2000" dirty="0">
              <a:solidFill>
                <a:srgbClr val="658B7A"/>
              </a:solidFill>
              <a:latin typeface="Circe Extra Bold" panose="020B0802020203020203" pitchFamily="34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0" y="197316"/>
            <a:ext cx="1810214" cy="4344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4" r="30129"/>
          <a:stretch/>
        </p:blipFill>
        <p:spPr>
          <a:xfrm>
            <a:off x="7775784" y="523985"/>
            <a:ext cx="4068753" cy="57551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20295" y="1970413"/>
            <a:ext cx="70554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ru-RU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1. Из 60 показателей оценивалось 21</a:t>
            </a:r>
          </a:p>
          <a:p>
            <a:pPr indent="442913" algn="just"/>
            <a:r>
              <a:rPr lang="ru-RU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2. Из них по 16 достигнуто целевое значение, по 5 – не достигнуто.</a:t>
            </a:r>
          </a:p>
          <a:p>
            <a:pPr indent="442913" algn="just"/>
            <a:r>
              <a:rPr lang="ru-RU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3. Контрольные </a:t>
            </a:r>
            <a:r>
              <a:rPr lang="ru-RU" b="1" dirty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закупки проводились по </a:t>
            </a:r>
            <a:r>
              <a:rPr lang="ru-RU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нестандартной жизненной </a:t>
            </a:r>
            <a:r>
              <a:rPr lang="ru-RU" b="1" dirty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ситуации «Переезд многодетной семьи в другой регион</a:t>
            </a:r>
            <a:r>
              <a:rPr lang="ru-RU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».</a:t>
            </a:r>
            <a:endParaRPr lang="ru-RU" b="1" dirty="0">
              <a:solidFill>
                <a:srgbClr val="474747"/>
              </a:solidFill>
              <a:latin typeface="+mj-lt"/>
              <a:ea typeface="PT Sans" panose="020B0503020203020204" pitchFamily="34" charset="-52"/>
            </a:endParaRPr>
          </a:p>
          <a:p>
            <a:pPr indent="442913" algn="just"/>
            <a:r>
              <a:rPr lang="ru-RU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4. Проверялась </a:t>
            </a:r>
            <a:r>
              <a:rPr lang="ru-RU" b="1" dirty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возможность записи в 2 офиса: </a:t>
            </a:r>
            <a:endParaRPr lang="ru-RU" b="1" dirty="0" smtClean="0">
              <a:solidFill>
                <a:srgbClr val="474747"/>
              </a:solidFill>
              <a:latin typeface="+mj-lt"/>
              <a:ea typeface="PT Sans" panose="020B0503020203020204" pitchFamily="34" charset="-52"/>
            </a:endParaRPr>
          </a:p>
          <a:p>
            <a:pPr marL="285750" indent="-285750" algn="just">
              <a:buClr>
                <a:srgbClr val="658B7A"/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г. Екатеринбург</a:t>
            </a:r>
            <a:r>
              <a:rPr lang="ru-RU" b="1" dirty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, </a:t>
            </a:r>
            <a:r>
              <a:rPr lang="ru-RU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ул</a:t>
            </a:r>
            <a:r>
              <a:rPr lang="ru-RU" b="1" dirty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. Учителей, д. 2б, </a:t>
            </a:r>
            <a:endParaRPr lang="ru-RU" b="1" dirty="0" smtClean="0">
              <a:solidFill>
                <a:srgbClr val="474747"/>
              </a:solidFill>
              <a:latin typeface="+mj-lt"/>
              <a:ea typeface="PT Sans" panose="020B0503020203020204" pitchFamily="34" charset="-52"/>
            </a:endParaRPr>
          </a:p>
          <a:p>
            <a:pPr marL="285750" indent="-285750" algn="just">
              <a:buClr>
                <a:srgbClr val="658B7A"/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г</a:t>
            </a:r>
            <a:r>
              <a:rPr lang="ru-RU" b="1" dirty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. Реж, ул. Пушкина, д. </a:t>
            </a:r>
            <a:r>
              <a:rPr lang="ru-RU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46.</a:t>
            </a:r>
            <a:endParaRPr lang="ru-RU" b="1" dirty="0">
              <a:solidFill>
                <a:srgbClr val="474747"/>
              </a:solidFill>
              <a:latin typeface="+mj-lt"/>
              <a:ea typeface="PT Sans" panose="020B0503020203020204" pitchFamily="34" charset="-52"/>
            </a:endParaRPr>
          </a:p>
          <a:p>
            <a:pPr indent="442913" algn="just"/>
            <a:r>
              <a:rPr lang="ru-RU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5. В </a:t>
            </a:r>
            <a:r>
              <a:rPr lang="ru-RU" b="1" dirty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рамках закупки </a:t>
            </a:r>
            <a:r>
              <a:rPr lang="ru-RU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оценивалось за </a:t>
            </a:r>
            <a:r>
              <a:rPr lang="ru-RU" b="1" dirty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какими государственными </a:t>
            </a:r>
            <a:r>
              <a:rPr lang="ru-RU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/>
            </a:r>
            <a:br>
              <a:rPr lang="ru-RU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</a:br>
            <a:r>
              <a:rPr lang="ru-RU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и </a:t>
            </a:r>
            <a:r>
              <a:rPr lang="ru-RU" b="1" dirty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муниципальными услугами может обратиться в МФЦ многодетная семья, переехавшая в Свердловскую </a:t>
            </a:r>
            <a:r>
              <a:rPr lang="ru-RU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область.</a:t>
            </a:r>
            <a:endParaRPr lang="ru-RU" b="1" dirty="0">
              <a:solidFill>
                <a:srgbClr val="474747"/>
              </a:solidFill>
              <a:latin typeface="+mj-lt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7062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0" t="55417" r="14843"/>
          <a:stretch/>
        </p:blipFill>
        <p:spPr>
          <a:xfrm flipH="1">
            <a:off x="0" y="5762956"/>
            <a:ext cx="3015762" cy="10997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68056"/>
          <a:stretch/>
        </p:blipFill>
        <p:spPr>
          <a:xfrm rot="10800000" flipH="1">
            <a:off x="7134225" y="0"/>
            <a:ext cx="5057775" cy="2190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257" y="5836938"/>
            <a:ext cx="1177574" cy="8844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3897" y="6432839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474747"/>
                </a:solidFill>
                <a:latin typeface="Montserrat Medium" panose="00000600000000000000" pitchFamily="2" charset="-52"/>
              </a:rPr>
              <a:t>5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905908" y="633710"/>
            <a:ext cx="6684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658B7A"/>
                </a:solidFill>
                <a:latin typeface="Circe Extra Bold" panose="020B0802020203020203" pitchFamily="34" charset="-52"/>
              </a:rPr>
              <a:t>Достигнутые </a:t>
            </a:r>
            <a:r>
              <a:rPr lang="ru-RU" sz="2400" b="1" dirty="0" smtClean="0">
                <a:solidFill>
                  <a:srgbClr val="658B7A"/>
                </a:solidFill>
                <a:latin typeface="Circe Extra Bold" panose="020B0802020203020203" pitchFamily="34" charset="-52"/>
              </a:rPr>
              <a:t>показатели</a:t>
            </a:r>
            <a:endParaRPr lang="ru-RU" sz="2400" b="1" dirty="0">
              <a:solidFill>
                <a:srgbClr val="658B7A"/>
              </a:solidFill>
              <a:latin typeface="Circe Extra Bold" panose="020B0802020203020203" pitchFamily="34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0" y="197316"/>
            <a:ext cx="1810214" cy="4344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4" r="30129"/>
          <a:stretch/>
        </p:blipFill>
        <p:spPr>
          <a:xfrm>
            <a:off x="7775784" y="523985"/>
            <a:ext cx="4068753" cy="57551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97585" y="1095375"/>
            <a:ext cx="7078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658B7A"/>
              </a:buClr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Получен полный объем информации по нестандартной жизненной ситуации в рамках консультации в контакт-центре и на официальном сайте</a:t>
            </a:r>
          </a:p>
          <a:p>
            <a:pPr marL="285750" indent="-285750" algn="just">
              <a:buClr>
                <a:srgbClr val="658B7A"/>
              </a:buClr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Показатель по количеству дней, на которые открывается запись, в 7 и более дней выполнен по обеим проверяемым площадкам</a:t>
            </a:r>
            <a:endParaRPr lang="ru-RU" sz="1400" b="1" dirty="0">
              <a:solidFill>
                <a:srgbClr val="474747"/>
              </a:solidFill>
              <a:latin typeface="+mj-lt"/>
              <a:ea typeface="PT Sans" panose="020B0503020203020204" pitchFamily="34" charset="-52"/>
            </a:endParaRPr>
          </a:p>
          <a:p>
            <a:pPr marL="285750" indent="-285750" algn="just">
              <a:buClr>
                <a:srgbClr val="658B7A"/>
              </a:buClr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Ближайший день записи в интервале от 3 до 7 дней выполнен по обеим площадкам</a:t>
            </a:r>
          </a:p>
          <a:p>
            <a:pPr marL="285750" indent="-285750" algn="just">
              <a:buClr>
                <a:srgbClr val="658B7A"/>
              </a:buClr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Сервисы получения информации и предварительной записи соответствуют стандартам простоты и удобства</a:t>
            </a:r>
            <a:endParaRPr lang="ru-RU" sz="1400" b="1" dirty="0">
              <a:solidFill>
                <a:srgbClr val="474747"/>
              </a:solidFill>
              <a:latin typeface="+mj-lt"/>
              <a:ea typeface="PT Sans" panose="020B0503020203020204" pitchFamily="34" charset="-52"/>
            </a:endParaRPr>
          </a:p>
          <a:p>
            <a:pPr marL="285750" indent="-285750" algn="just">
              <a:buClr>
                <a:srgbClr val="658B7A"/>
              </a:buClr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Время </a:t>
            </a:r>
            <a:r>
              <a:rPr lang="ru-RU" sz="1400" b="1" dirty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получения необходимого набора информации </a:t>
            </a:r>
            <a:r>
              <a:rPr lang="ru-RU" sz="1400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соответствует целевому значению (не более 20 минут)</a:t>
            </a:r>
          </a:p>
          <a:p>
            <a:pPr marL="285750" indent="-285750" algn="just">
              <a:buClr>
                <a:srgbClr val="658B7A"/>
              </a:buClr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Во всех офисах МФЦ организована оплата пошлины</a:t>
            </a:r>
            <a:endParaRPr lang="ru-RU" sz="1400" b="1" dirty="0">
              <a:solidFill>
                <a:srgbClr val="474747"/>
              </a:solidFill>
              <a:latin typeface="+mj-lt"/>
              <a:ea typeface="PT Sans" panose="020B0503020203020204" pitchFamily="34" charset="-52"/>
            </a:endParaRPr>
          </a:p>
          <a:p>
            <a:pPr marL="285750" indent="-285750" algn="just">
              <a:buClr>
                <a:srgbClr val="658B7A"/>
              </a:buClr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Во всех офисах МФЦ организована оплата пошлины без комиссии по карте МИР</a:t>
            </a:r>
            <a:endParaRPr lang="ru-RU" sz="1400" b="1" dirty="0">
              <a:solidFill>
                <a:srgbClr val="474747"/>
              </a:solidFill>
              <a:latin typeface="+mj-lt"/>
              <a:ea typeface="PT Sans" panose="020B0503020203020204" pitchFamily="34" charset="-52"/>
            </a:endParaRPr>
          </a:p>
          <a:p>
            <a:pPr marL="285750" indent="-285750" algn="just">
              <a:buClr>
                <a:srgbClr val="658B7A"/>
              </a:buClr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Необходимое количество окон обеспечено POS-терминалами для оплаты госпошлины</a:t>
            </a:r>
          </a:p>
          <a:p>
            <a:pPr marL="285750" indent="-285750" algn="just">
              <a:buClr>
                <a:srgbClr val="658B7A"/>
              </a:buClr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Во всех офисах МФЦ оказывается услуга по созданию электронных дубликатов документов</a:t>
            </a:r>
            <a:endParaRPr lang="ru-RU" sz="1400" b="1" dirty="0">
              <a:solidFill>
                <a:srgbClr val="474747"/>
              </a:solidFill>
              <a:latin typeface="+mj-lt"/>
              <a:ea typeface="PT Sans" panose="020B0503020203020204" pitchFamily="34" charset="-52"/>
            </a:endParaRPr>
          </a:p>
          <a:p>
            <a:pPr marL="285750" indent="-285750" algn="just">
              <a:buClr>
                <a:srgbClr val="658B7A"/>
              </a:buClr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Офисы МФЦ оборудованы секторами пользовательского сопровождения</a:t>
            </a:r>
          </a:p>
          <a:p>
            <a:pPr marL="285750" indent="-285750" algn="just">
              <a:buClr>
                <a:srgbClr val="658B7A"/>
              </a:buClr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Все сектора пользовательского сопровождения обеспечены консультантами</a:t>
            </a:r>
            <a:endParaRPr lang="ru-RU" sz="1400" b="1" dirty="0">
              <a:solidFill>
                <a:srgbClr val="474747"/>
              </a:solidFill>
              <a:latin typeface="+mj-lt"/>
              <a:ea typeface="PT Sans" panose="020B0503020203020204" pitchFamily="34" charset="-52"/>
            </a:endParaRPr>
          </a:p>
          <a:p>
            <a:pPr marL="285750" indent="-285750" algn="just">
              <a:buClr>
                <a:srgbClr val="658B7A"/>
              </a:buClr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Все сектора пользовательского сопровождения обеспечены печатающими и сканирующими устройствами</a:t>
            </a:r>
            <a:endParaRPr lang="ru-RU" sz="1400" b="1" dirty="0">
              <a:solidFill>
                <a:srgbClr val="474747"/>
              </a:solidFill>
              <a:latin typeface="+mj-lt"/>
              <a:ea typeface="PT Sans" panose="020B0503020203020204" pitchFamily="34" charset="-52"/>
            </a:endParaRPr>
          </a:p>
          <a:p>
            <a:pPr marL="285750" indent="-285750" algn="just">
              <a:buClr>
                <a:srgbClr val="658B7A"/>
              </a:buClr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Обеспечен автоматический сбор </a:t>
            </a:r>
            <a:r>
              <a:rPr lang="ru-RU" sz="1400" b="1" dirty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информации о количестве обращений через сектор пользовательского </a:t>
            </a:r>
            <a:r>
              <a:rPr lang="ru-RU" sz="1400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сопровождения</a:t>
            </a:r>
          </a:p>
          <a:p>
            <a:pPr marL="285750" indent="-285750" algn="just">
              <a:buClr>
                <a:srgbClr val="658B7A"/>
              </a:buClr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Информация о способах оценки качества обслуживания в МФЦ соответствует требованиям доступности</a:t>
            </a:r>
            <a:endParaRPr lang="ru-RU" sz="1400" b="1" dirty="0">
              <a:solidFill>
                <a:srgbClr val="474747"/>
              </a:solidFill>
              <a:latin typeface="+mj-lt"/>
              <a:ea typeface="PT Sans" panose="020B0503020203020204" pitchFamily="34" charset="-52"/>
            </a:endParaRPr>
          </a:p>
          <a:p>
            <a:pPr marL="285750" indent="-285750" algn="just">
              <a:buClr>
                <a:srgbClr val="658B7A"/>
              </a:buClr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Доступность </a:t>
            </a:r>
            <a:r>
              <a:rPr lang="ru-RU" sz="1400" b="1" dirty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информации о способах оценки качества обслуживания в </a:t>
            </a:r>
            <a:r>
              <a:rPr lang="ru-RU" sz="1400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МФЦ Уровень </a:t>
            </a:r>
            <a:r>
              <a:rPr lang="ru-RU" sz="1400" b="1" dirty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удовлетворенности заявителей деятельностью </a:t>
            </a:r>
            <a:r>
              <a:rPr lang="ru-RU" sz="1400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МФЦ </a:t>
            </a:r>
            <a:r>
              <a:rPr lang="ru-RU" sz="1400" b="1" dirty="0">
                <a:solidFill>
                  <a:srgbClr val="474747"/>
                </a:solidFill>
                <a:ea typeface="PT Sans" panose="020B0503020203020204" pitchFamily="34" charset="-52"/>
              </a:rPr>
              <a:t>составил 99,96</a:t>
            </a:r>
            <a:r>
              <a:rPr lang="ru-RU" sz="1400" b="1" dirty="0" smtClean="0">
                <a:solidFill>
                  <a:srgbClr val="474747"/>
                </a:solidFill>
                <a:ea typeface="PT Sans" panose="020B0503020203020204" pitchFamily="34" charset="-52"/>
              </a:rPr>
              <a:t>%</a:t>
            </a:r>
            <a:endParaRPr lang="ru-RU" sz="1400" b="1" dirty="0">
              <a:solidFill>
                <a:srgbClr val="474747"/>
              </a:solidFill>
              <a:latin typeface="+mj-lt"/>
              <a:ea typeface="PT Sans" panose="020B0503020203020204" pitchFamily="34" charset="-52"/>
            </a:endParaRPr>
          </a:p>
          <a:p>
            <a:pPr marL="285750" indent="-285750" algn="just">
              <a:buClr>
                <a:srgbClr val="658B7A"/>
              </a:buClr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Качество </a:t>
            </a:r>
            <a:r>
              <a:rPr lang="ru-RU" sz="1400" b="1" dirty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передаваемых через МДМ </a:t>
            </a:r>
            <a:r>
              <a:rPr lang="ru-RU" sz="1400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сведений соответствует заданным параметрам</a:t>
            </a:r>
            <a:endParaRPr lang="ru-RU" sz="1400" b="1" dirty="0">
              <a:solidFill>
                <a:srgbClr val="474747"/>
              </a:solidFill>
              <a:latin typeface="+mj-lt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1158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0" t="55417" r="14843"/>
          <a:stretch/>
        </p:blipFill>
        <p:spPr>
          <a:xfrm flipH="1">
            <a:off x="0" y="5762956"/>
            <a:ext cx="3015762" cy="10997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68056"/>
          <a:stretch/>
        </p:blipFill>
        <p:spPr>
          <a:xfrm rot="10800000" flipH="1">
            <a:off x="7134225" y="0"/>
            <a:ext cx="5057775" cy="2190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257" y="5836938"/>
            <a:ext cx="1177574" cy="8844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3897" y="643283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905908" y="633710"/>
            <a:ext cx="6684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658B7A"/>
                </a:solidFill>
                <a:latin typeface="Circe Extra Bold" panose="020B0802020203020203" pitchFamily="34" charset="-52"/>
              </a:rPr>
              <a:t>Недостигнутые показатели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0" y="197316"/>
            <a:ext cx="1810214" cy="4344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4" r="30129"/>
          <a:stretch/>
        </p:blipFill>
        <p:spPr>
          <a:xfrm>
            <a:off x="7775784" y="523985"/>
            <a:ext cx="4068753" cy="57551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05908" y="1293859"/>
            <a:ext cx="68698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658B7A"/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Возможность </a:t>
            </a:r>
            <a:r>
              <a:rPr lang="ru-RU" b="1" dirty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ближайшей записи менее чем за 3 </a:t>
            </a:r>
            <a:r>
              <a:rPr lang="ru-RU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дня в одном из оцениваемых офисов.</a:t>
            </a:r>
            <a:endParaRPr lang="ru-RU" b="1" dirty="0">
              <a:solidFill>
                <a:srgbClr val="474747"/>
              </a:solidFill>
              <a:latin typeface="+mj-lt"/>
              <a:ea typeface="PT Sans" panose="020B0503020203020204" pitchFamily="34" charset="-52"/>
            </a:endParaRPr>
          </a:p>
          <a:p>
            <a:pPr marL="285750" indent="-285750" algn="just">
              <a:buClr>
                <a:srgbClr val="658B7A"/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Количество </a:t>
            </a:r>
            <a:r>
              <a:rPr lang="ru-RU" b="1" dirty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неудачных </a:t>
            </a:r>
            <a:r>
              <a:rPr lang="ru-RU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проверок в связи с перенастройкой работы контакт-центра и сбоем в модуле предварительной записи на сайте МФЦ (контрольная закупка по площадке проводится всего один раз в квартал)</a:t>
            </a:r>
            <a:endParaRPr lang="ru-RU" b="1" dirty="0">
              <a:solidFill>
                <a:srgbClr val="474747"/>
              </a:solidFill>
              <a:latin typeface="+mj-lt"/>
              <a:ea typeface="PT Sans" panose="020B0503020203020204" pitchFamily="34" charset="-52"/>
            </a:endParaRPr>
          </a:p>
          <a:p>
            <a:pPr marL="285750" indent="-285750" algn="just">
              <a:buClr>
                <a:srgbClr val="658B7A"/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Не обеспечено 10% обращений граждан через сектор пользовательского сопровождения от общего количества обращений в МФЦ </a:t>
            </a:r>
          </a:p>
          <a:p>
            <a:pPr marL="285750" indent="-285750" algn="just">
              <a:buClr>
                <a:srgbClr val="658B7A"/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Ежедневность </a:t>
            </a:r>
            <a:r>
              <a:rPr lang="ru-RU" b="1" dirty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и полнота передаваемых </a:t>
            </a:r>
            <a:r>
              <a:rPr lang="ru-RU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из АИС МФЦ в </a:t>
            </a:r>
            <a:r>
              <a:rPr lang="ru-RU" b="1" dirty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МДМ </a:t>
            </a:r>
            <a:r>
              <a:rPr lang="ru-RU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сведений</a:t>
            </a:r>
            <a:endParaRPr lang="ru-RU" b="1" dirty="0">
              <a:solidFill>
                <a:srgbClr val="474747"/>
              </a:solidFill>
              <a:latin typeface="+mj-lt"/>
              <a:ea typeface="PT Sans" panose="020B0503020203020204" pitchFamily="34" charset="-52"/>
            </a:endParaRPr>
          </a:p>
          <a:p>
            <a:pPr marL="285750" indent="-285750" algn="just">
              <a:buClr>
                <a:srgbClr val="658B7A"/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474747"/>
                </a:solidFill>
                <a:latin typeface="+mj-lt"/>
                <a:ea typeface="PT Sans" panose="020B0503020203020204" pitchFamily="34" charset="-52"/>
              </a:rPr>
              <a:t>Уровень заработной платы составляет 64,8% от среднего уровня по региону</a:t>
            </a:r>
          </a:p>
        </p:txBody>
      </p:sp>
    </p:spTree>
    <p:extLst>
      <p:ext uri="{BB962C8B-B14F-4D97-AF65-F5344CB8AC3E}">
        <p14:creationId xmlns:p14="http://schemas.microsoft.com/office/powerpoint/2010/main" val="356688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19" t="55871"/>
          <a:stretch/>
        </p:blipFill>
        <p:spPr>
          <a:xfrm rot="5400000">
            <a:off x="-1742480" y="2452688"/>
            <a:ext cx="6143625" cy="2666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257" y="5836938"/>
            <a:ext cx="1177574" cy="884450"/>
          </a:xfrm>
          <a:prstGeom prst="rect">
            <a:avLst/>
          </a:prstGeom>
        </p:spPr>
      </p:pic>
      <p:sp>
        <p:nvSpPr>
          <p:cNvPr id="21" name="Заголовок 2"/>
          <p:cNvSpPr txBox="1">
            <a:spLocks/>
          </p:cNvSpPr>
          <p:nvPr/>
        </p:nvSpPr>
        <p:spPr>
          <a:xfrm>
            <a:off x="215479" y="1438529"/>
            <a:ext cx="11687731" cy="6686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658B7A"/>
                </a:solidFill>
                <a:latin typeface="Circe Extra Bold" panose="020B0802020203020203" pitchFamily="34" charset="-52"/>
              </a:rPr>
              <a:t>БЛАГОДАРЮ </a:t>
            </a:r>
            <a:endParaRPr lang="ru-RU" b="1" dirty="0" smtClean="0">
              <a:solidFill>
                <a:srgbClr val="658B7A"/>
              </a:solidFill>
              <a:latin typeface="Circe Extra Bold" panose="020B0802020203020203" pitchFamily="34" charset="-52"/>
            </a:endParaRPr>
          </a:p>
          <a:p>
            <a:r>
              <a:rPr lang="ru-RU" b="1" dirty="0" smtClean="0">
                <a:solidFill>
                  <a:srgbClr val="658B7A"/>
                </a:solidFill>
                <a:latin typeface="Circe Extra Bold" panose="020B0802020203020203" pitchFamily="34" charset="-52"/>
              </a:rPr>
              <a:t>ЗА ВНИМАНИЕ!</a:t>
            </a:r>
            <a:endParaRPr lang="ru-RU" dirty="0">
              <a:solidFill>
                <a:srgbClr val="658B7A"/>
              </a:solidFill>
              <a:latin typeface="Circe Extra Bold" panose="020B0802020203020203" pitchFamily="34" charset="-52"/>
              <a:ea typeface="PT Sans" panose="020B0503020203020204" pitchFamily="34" charset="-52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074122" y="1952625"/>
            <a:ext cx="5970444" cy="0"/>
          </a:xfrm>
          <a:prstGeom prst="line">
            <a:avLst/>
          </a:prstGeom>
          <a:ln>
            <a:solidFill>
              <a:srgbClr val="658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270458" y="5874166"/>
            <a:ext cx="376846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7474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Сайт-визитка МФЦ </a:t>
            </a:r>
          </a:p>
          <a:p>
            <a:pPr algn="ctr"/>
            <a:r>
              <a:rPr lang="ru-RU" sz="2800" b="1" dirty="0" smtClean="0">
                <a:solidFill>
                  <a:srgbClr val="474747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Свердловской области</a:t>
            </a:r>
            <a:endParaRPr lang="ru-RU" sz="2800" b="1" dirty="0">
              <a:solidFill>
                <a:srgbClr val="474747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02" y="1803400"/>
            <a:ext cx="4398595" cy="43985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97" b="77831"/>
          <a:stretch/>
        </p:blipFill>
        <p:spPr>
          <a:xfrm rot="5400000">
            <a:off x="10023788" y="654292"/>
            <a:ext cx="2828925" cy="15203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0" y="197316"/>
            <a:ext cx="1810214" cy="43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9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1991</TotalTime>
  <Words>551</Words>
  <Application>Microsoft Office PowerPoint</Application>
  <PresentationFormat>Широкоэкранный</PresentationFormat>
  <Paragraphs>58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Circe Extra Bold</vt:lpstr>
      <vt:lpstr>Calibri</vt:lpstr>
      <vt:lpstr>PT Sans</vt:lpstr>
      <vt:lpstr>Liberation Serif</vt:lpstr>
      <vt:lpstr>Montserrat Medium</vt:lpstr>
      <vt:lpstr>Calibri Light</vt:lpstr>
      <vt:lpstr>Arial</vt:lpstr>
      <vt:lpstr>Wingdings</vt:lpstr>
      <vt:lpstr>Тема Office</vt:lpstr>
      <vt:lpstr>О мерах, направленных на повышение качества предоставления государственных  и муниципальных услуг в государственном бюджетном учреждении Свердловской области «Многофункциональный центр предоставления государственных и муниципальных услуг» в 2023 году, с учетом рейтинга МФЦ за III квартал 2023 года, подготовленного Министерством экономического развития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ЦИФРОВИЗАЦИЯ  КАК ОСНОВНОЙ  ВЕКТОР РАЗВИТИЯ  ДЕЯТЕЛЬНОСТИ МФЦ</dc:title>
  <dc:creator>Гаврина Виталина Александровна</dc:creator>
  <cp:lastModifiedBy>Петрова Эльвира Эдуардовна</cp:lastModifiedBy>
  <cp:revision>190</cp:revision>
  <cp:lastPrinted>2022-10-05T08:45:16Z</cp:lastPrinted>
  <dcterms:created xsi:type="dcterms:W3CDTF">2022-09-19T04:40:04Z</dcterms:created>
  <dcterms:modified xsi:type="dcterms:W3CDTF">2023-12-19T03:12:23Z</dcterms:modified>
</cp:coreProperties>
</file>