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98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2" r:id="rId11"/>
    <p:sldId id="291" r:id="rId12"/>
    <p:sldId id="294" r:id="rId13"/>
    <p:sldId id="295" r:id="rId14"/>
    <p:sldId id="296" r:id="rId15"/>
    <p:sldId id="297" r:id="rId16"/>
    <p:sldId id="299" r:id="rId17"/>
    <p:sldId id="271" r:id="rId18"/>
  </p:sldIdLst>
  <p:sldSz cx="9144000" cy="5143500" type="screen16x9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2" autoAdjust="0"/>
    <p:restoredTop sz="87600" autoAdjust="0"/>
  </p:normalViewPr>
  <p:slideViewPr>
    <p:cSldViewPr>
      <p:cViewPr varScale="1">
        <p:scale>
          <a:sx n="134" d="100"/>
          <a:sy n="134" d="100"/>
        </p:scale>
        <p:origin x="96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36" y="597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965B9-476F-473B-891C-28CCE47303F1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79F1F-A3AA-4F50-97A7-7AB1AC09A2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427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9F1F-A3AA-4F50-97A7-7AB1AC09A219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707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9F1F-A3AA-4F50-97A7-7AB1AC09A21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382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9F1F-A3AA-4F50-97A7-7AB1AC09A21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6719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9F1F-A3AA-4F50-97A7-7AB1AC09A21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0078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79F1F-A3AA-4F50-97A7-7AB1AC09A21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391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B33C6-7172-46F8-8EDE-8D808D2DFF7C}" type="datetime1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44E7-83B2-4DDA-856F-50E20CCC74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9EB38-B759-4CB8-B7BD-2C188C578A6D}" type="datetime1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44E7-83B2-4DDA-856F-50E20CCC74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BFE30-646C-45FC-AF9C-454746C31BE1}" type="datetime1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44E7-83B2-4DDA-856F-50E20CCC74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5BAD-5D99-469C-924E-0E03A2C10DF3}" type="datetime1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44E7-83B2-4DDA-856F-50E20CCC74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9E3E-E8D4-4DDA-A383-FB7A1ACE7322}" type="datetime1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44E7-83B2-4DDA-856F-50E20CCC74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0955A-06F0-409A-9666-796CEF2100E9}" type="datetime1">
              <a:rPr lang="ru-RU" smtClean="0"/>
              <a:pPr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44E7-83B2-4DDA-856F-50E20CCC74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F7D6-D32E-45A8-A992-B677EBC67DC9}" type="datetime1">
              <a:rPr lang="ru-RU" smtClean="0"/>
              <a:pPr/>
              <a:t>22.11.2016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44E7-83B2-4DDA-856F-50E20CCC74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39D2B-27AF-4F52-8113-859850E82691}" type="datetime1">
              <a:rPr lang="ru-RU" smtClean="0"/>
              <a:pPr/>
              <a:t>22.11.2016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44E7-83B2-4DDA-856F-50E20CCC74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18E82-8BBE-4B67-8BD8-33A0304CFC38}" type="datetime1">
              <a:rPr lang="ru-RU" smtClean="0"/>
              <a:pPr/>
              <a:t>22.11.2016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44E7-83B2-4DDA-856F-50E20CCC74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250C2-216E-4015-8683-CF4F73204736}" type="datetime1">
              <a:rPr lang="ru-RU" smtClean="0"/>
              <a:pPr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44E7-83B2-4DDA-856F-50E20CCC74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7652F-C632-40FC-96B7-7D8E6CE99596}" type="datetime1">
              <a:rPr lang="ru-RU" smtClean="0"/>
              <a:pPr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44E7-83B2-4DDA-856F-50E20CCC74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27B83-9741-4957-9E4E-1854EE33DD3B}" type="datetime1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2044E7-83B2-4DDA-856F-50E20CCC74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support_gisgmp@roskazna.ru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9662"/>
            <a:ext cx="7772400" cy="1656184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О рейтингах Свердловской области:</a:t>
            </a:r>
            <a:br>
              <a:rPr lang="ru-RU" sz="2000" b="1" dirty="0"/>
            </a:br>
            <a:r>
              <a:rPr lang="ru-RU" sz="2000" b="1" dirty="0"/>
              <a:t>- по полноте представления показателей в государственную автоматизированную информационную систему «Управление»</a:t>
            </a:r>
            <a:br>
              <a:rPr lang="ru-RU" sz="2000" b="1" dirty="0"/>
            </a:br>
            <a:r>
              <a:rPr lang="ru-RU" sz="2000" b="1" dirty="0"/>
              <a:t>- по взаимодействию администраторов доходов муниципальных образований с Государственной информационной системой о государственных и муниципальных платежах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3939902"/>
            <a:ext cx="6400800" cy="73722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Заместитель руководителя</a:t>
            </a:r>
            <a:endParaRPr lang="ru-RU" sz="2000" dirty="0">
              <a:solidFill>
                <a:schemeClr val="tx1"/>
              </a:solidFill>
            </a:endParaRPr>
          </a:p>
          <a:p>
            <a:pPr algn="r"/>
            <a:r>
              <a:rPr lang="ru-RU" sz="2000" dirty="0">
                <a:solidFill>
                  <a:schemeClr val="tx1"/>
                </a:solidFill>
              </a:rPr>
              <a:t>УФК по Свердловской области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Ф.Р. Татаринова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371600" y="4155926"/>
            <a:ext cx="6400800" cy="442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indent="0" algn="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2">
                    <a:lumMod val="75000"/>
                  </a:schemeClr>
                </a:solidFill>
              </a:defRPr>
            </a:lvl1pPr>
            <a:lvl2pPr indent="0" algn="ctr">
              <a:spcBef>
                <a:spcPct val="20000"/>
              </a:spcBef>
              <a:buFont typeface="Arial" pitchFamily="34" charset="0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 pitchFamily="34" charset="0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 pitchFamily="34" charset="0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ctr"/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5236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Муниципальные образования Свердловской области, процент взаимодействия администраторов доходов которых составляет </a:t>
            </a:r>
            <a:r>
              <a:rPr lang="ru-RU" sz="2000" b="1" dirty="0" smtClean="0"/>
              <a:t>менее 25%</a:t>
            </a:r>
            <a:endParaRPr lang="ru-RU" sz="20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7684209"/>
              </p:ext>
            </p:extLst>
          </p:nvPr>
        </p:nvGraphicFramePr>
        <p:xfrm>
          <a:off x="179512" y="771549"/>
          <a:ext cx="8856984" cy="3600404"/>
        </p:xfrm>
        <a:graphic>
          <a:graphicData uri="http://schemas.openxmlformats.org/drawingml/2006/table">
            <a:tbl>
              <a:tblPr/>
              <a:tblGrid>
                <a:gridCol w="5904656"/>
                <a:gridCol w="942045"/>
                <a:gridCol w="997805"/>
                <a:gridCol w="1012478"/>
              </a:tblGrid>
              <a:tr h="798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муниципальное образование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Зарегистрировано ГАН/АН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Взаимодействует ГАН/АН</a:t>
                      </a:r>
                      <a:b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ГИС ГМП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взаимодействия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3113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3113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Режевской городской округ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14%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</a:tr>
              <a:tr h="3113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Артинский городской округ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</a:tr>
              <a:tr h="3113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Березовского городской округ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</a:tr>
              <a:tr h="3113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Качканарский городской округ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</a:tr>
              <a:tr h="3113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Кировградский городской округ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</a:tr>
              <a:tr h="3113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Сосьвинский городской округ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</a:tr>
              <a:tr h="3113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Талицкий городской округ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</a:tr>
              <a:tr h="3113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образование город Каменск-Уральский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21%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44E7-83B2-4DDA-856F-50E20CCC74F9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12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5236"/>
            <a:ext cx="8229600" cy="857250"/>
          </a:xfrm>
        </p:spPr>
        <p:txBody>
          <a:bodyPr>
            <a:normAutofit/>
          </a:bodyPr>
          <a:lstStyle/>
          <a:p>
            <a:r>
              <a:rPr lang="ru-RU" sz="2000" b="1" dirty="0"/>
              <a:t>Муниципальные образования Свердловской области, </a:t>
            </a:r>
            <a:r>
              <a:rPr lang="ru-RU" sz="2000" b="1" dirty="0" smtClean="0"/>
              <a:t>администраторы </a:t>
            </a:r>
            <a:r>
              <a:rPr lang="ru-RU" sz="2000" b="1" dirty="0"/>
              <a:t>доходов которых </a:t>
            </a:r>
            <a:r>
              <a:rPr lang="ru-RU" sz="2000" b="1" dirty="0" smtClean="0"/>
              <a:t>не взаимодействуют с ГИС ГМП</a:t>
            </a:r>
            <a:endParaRPr lang="ru-RU" sz="20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2834796"/>
              </p:ext>
            </p:extLst>
          </p:nvPr>
        </p:nvGraphicFramePr>
        <p:xfrm>
          <a:off x="107504" y="771563"/>
          <a:ext cx="8928993" cy="4176835"/>
        </p:xfrm>
        <a:graphic>
          <a:graphicData uri="http://schemas.openxmlformats.org/drawingml/2006/table">
            <a:tbl>
              <a:tblPr/>
              <a:tblGrid>
                <a:gridCol w="5952661"/>
                <a:gridCol w="949704"/>
                <a:gridCol w="1005918"/>
                <a:gridCol w="1020710"/>
              </a:tblGrid>
              <a:tr h="3365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муниципальное образование</a:t>
                      </a:r>
                    </a:p>
                  </a:txBody>
                  <a:tcPr marL="5555" marR="5555" marT="5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Зарегистрировано ГАН/АН</a:t>
                      </a:r>
                    </a:p>
                  </a:txBody>
                  <a:tcPr marL="5555" marR="5555" marT="5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Взаимодействует ГАН/АН</a:t>
                      </a:r>
                      <a:b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ГИС ГМП</a:t>
                      </a:r>
                    </a:p>
                  </a:txBody>
                  <a:tcPr marL="5555" marR="5555" marT="5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взаимодействия</a:t>
                      </a:r>
                    </a:p>
                  </a:txBody>
                  <a:tcPr marL="5555" marR="5555" marT="5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319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555" marR="5555" marT="5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555" marR="5555" marT="5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555" marR="5555" marT="5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5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555" marR="5555" marT="55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31995"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Асбестовский городской округ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31995"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Бисертский городской округ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31995"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округ Верхнее Дуброво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31995"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округ ЗАТО Свободный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31995"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округ Пелым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31995"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городское поселение Верхние Серги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31995"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Дружининское городское поселение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31995"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Кленовское сельское поселение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31995"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Краснополянское сельское поселение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31995"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Кузнецовское сельское поселение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31995"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Махнёвское муниципальное образование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31995"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Михайловское муниципальное образование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31995"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</a:t>
                      </a:r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 </a:t>
                      </a:r>
                      <a:r>
                        <a:rPr lang="ru-RU" sz="8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"Восточное </a:t>
                      </a:r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</a:t>
                      </a:r>
                      <a:r>
                        <a:rPr lang="ru-RU" sz="8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поселение"</a:t>
                      </a:r>
                      <a:endParaRPr lang="ru-RU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31995"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</a:t>
                      </a:r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 </a:t>
                      </a:r>
                      <a:r>
                        <a:rPr lang="ru-RU" sz="8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"Зареченское </a:t>
                      </a:r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</a:t>
                      </a:r>
                      <a:r>
                        <a:rPr lang="ru-RU" sz="8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поселение"</a:t>
                      </a:r>
                      <a:endParaRPr lang="ru-RU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31995"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</a:t>
                      </a:r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 </a:t>
                      </a:r>
                      <a:r>
                        <a:rPr lang="ru-RU" sz="8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"Калиновское </a:t>
                      </a:r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</a:t>
                      </a:r>
                      <a:r>
                        <a:rPr lang="ru-RU" sz="8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поселение"</a:t>
                      </a:r>
                      <a:endParaRPr lang="ru-RU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31995"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</a:t>
                      </a:r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 </a:t>
                      </a:r>
                      <a:r>
                        <a:rPr lang="ru-RU" sz="8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"Каменский </a:t>
                      </a:r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</a:t>
                      </a:r>
                      <a:r>
                        <a:rPr lang="ru-RU" sz="8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округ"</a:t>
                      </a:r>
                      <a:endParaRPr lang="ru-RU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31995"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</a:t>
                      </a:r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 </a:t>
                      </a:r>
                      <a:r>
                        <a:rPr lang="ru-RU" sz="8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"Обуховское </a:t>
                      </a:r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</a:t>
                      </a:r>
                      <a:r>
                        <a:rPr lang="ru-RU" sz="8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поселение"</a:t>
                      </a:r>
                      <a:endParaRPr lang="ru-RU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31995"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</a:t>
                      </a:r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 </a:t>
                      </a:r>
                      <a:r>
                        <a:rPr lang="ru-RU" sz="85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"поселок Уральский"</a:t>
                      </a:r>
                      <a:endParaRPr lang="ru-RU" sz="85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31995"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образование рабочий поселок Атиг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31995"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Нижнесергинское городское поселение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31995"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Ницинское сельское поселение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31995"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Сладковское сельское поселение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31995"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Слободо-Туринское сельское поселение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31995"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Таборинский муниципальный район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31995"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Тугулымский городской округ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31995"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Унже-Павинское сельское поселение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  <a:tr h="131995">
                <a:tc>
                  <a:txBody>
                    <a:bodyPr/>
                    <a:lstStyle/>
                    <a:p>
                      <a:pPr algn="l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Усть-Ницинское сельское поселение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5555" marR="5555" marT="555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44E7-83B2-4DDA-856F-50E20CCC74F9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76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5236"/>
            <a:ext cx="8229600" cy="857250"/>
          </a:xfrm>
        </p:spPr>
        <p:txBody>
          <a:bodyPr>
            <a:normAutofit/>
          </a:bodyPr>
          <a:lstStyle/>
          <a:p>
            <a:r>
              <a:rPr lang="ru-RU" sz="2000" b="1" dirty="0"/>
              <a:t>муниципальное образование город Каменск-Уральский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52014"/>
            <a:ext cx="8928992" cy="4023992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Главные администраторы начислений: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solidFill>
                  <a:srgbClr val="FF0000"/>
                </a:solidFill>
              </a:rPr>
              <a:t>отраслевой орган администрации города Каменска-Уральского по городскому </a:t>
            </a:r>
            <a:r>
              <a:rPr lang="ru-RU" dirty="0" smtClean="0">
                <a:solidFill>
                  <a:srgbClr val="FF0000"/>
                </a:solidFill>
              </a:rPr>
              <a:t>хозяйству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rgbClr val="FF0000"/>
                </a:solidFill>
              </a:rPr>
              <a:t>муниципальное </a:t>
            </a:r>
            <a:r>
              <a:rPr lang="ru-RU" dirty="0">
                <a:solidFill>
                  <a:srgbClr val="FF0000"/>
                </a:solidFill>
              </a:rPr>
              <a:t>казенное </a:t>
            </a:r>
            <a:r>
              <a:rPr lang="ru-RU">
                <a:solidFill>
                  <a:srgbClr val="FF0000"/>
                </a:solidFill>
              </a:rPr>
              <a:t>учреждение </a:t>
            </a:r>
            <a:r>
              <a:rPr lang="ru-RU" smtClean="0">
                <a:solidFill>
                  <a:srgbClr val="FF0000"/>
                </a:solidFill>
              </a:rPr>
              <a:t>«Единая </a:t>
            </a:r>
            <a:r>
              <a:rPr lang="ru-RU" dirty="0">
                <a:solidFill>
                  <a:srgbClr val="FF0000"/>
                </a:solidFill>
              </a:rPr>
              <a:t>диспетчерская служба пассажирского транспорта </a:t>
            </a:r>
            <a:r>
              <a:rPr lang="ru-RU">
                <a:solidFill>
                  <a:srgbClr val="FF0000"/>
                </a:solidFill>
              </a:rPr>
              <a:t>города </a:t>
            </a:r>
            <a:r>
              <a:rPr lang="ru-RU" smtClean="0">
                <a:solidFill>
                  <a:srgbClr val="FF0000"/>
                </a:solidFill>
              </a:rPr>
              <a:t>Каменска-Уральского»</a:t>
            </a:r>
            <a:endParaRPr lang="ru-RU" dirty="0" smtClean="0">
              <a:solidFill>
                <a:srgbClr val="FF0000"/>
              </a:solidFill>
            </a:endParaRPr>
          </a:p>
          <a:p>
            <a:pPr algn="just">
              <a:buFontTx/>
              <a:buChar char="-"/>
            </a:pPr>
            <a:r>
              <a:rPr lang="ru-RU" dirty="0">
                <a:solidFill>
                  <a:srgbClr val="FF0000"/>
                </a:solidFill>
              </a:rPr>
              <a:t>муниципальное казенное </a:t>
            </a:r>
            <a:r>
              <a:rPr lang="ru-RU">
                <a:solidFill>
                  <a:srgbClr val="FF0000"/>
                </a:solidFill>
              </a:rPr>
              <a:t>учреждение </a:t>
            </a:r>
            <a:r>
              <a:rPr lang="ru-RU" smtClean="0">
                <a:solidFill>
                  <a:srgbClr val="FF0000"/>
                </a:solidFill>
              </a:rPr>
              <a:t>«Управление </a:t>
            </a:r>
            <a:r>
              <a:rPr lang="ru-RU">
                <a:solidFill>
                  <a:srgbClr val="FF0000"/>
                </a:solidFill>
              </a:rPr>
              <a:t>городского </a:t>
            </a:r>
            <a:r>
              <a:rPr lang="ru-RU" smtClean="0">
                <a:solidFill>
                  <a:srgbClr val="FF0000"/>
                </a:solidFill>
              </a:rPr>
              <a:t>хозяйства»</a:t>
            </a:r>
            <a:endParaRPr lang="ru-RU" dirty="0" smtClean="0">
              <a:solidFill>
                <a:srgbClr val="FF0000"/>
              </a:solidFill>
            </a:endParaRPr>
          </a:p>
          <a:p>
            <a:pPr marL="514350" indent="-514350" algn="just">
              <a:buFont typeface="+mj-lt"/>
              <a:buAutoNum type="arabicPeriod" startAt="2"/>
            </a:pPr>
            <a:r>
              <a:rPr lang="ru-RU" dirty="0"/>
              <a:t>Отраслевой орган Администрации города Каменска-Уральского  по жилищному </a:t>
            </a:r>
            <a:r>
              <a:rPr lang="ru-RU" dirty="0" smtClean="0"/>
              <a:t>хозяйству</a:t>
            </a:r>
          </a:p>
          <a:p>
            <a:pPr algn="just">
              <a:buFontTx/>
              <a:buChar char="-"/>
            </a:pPr>
            <a:r>
              <a:rPr lang="ru-RU" dirty="0" smtClean="0"/>
              <a:t>муниципальное </a:t>
            </a:r>
            <a:r>
              <a:rPr lang="ru-RU" dirty="0"/>
              <a:t>казенное </a:t>
            </a:r>
            <a:r>
              <a:rPr lang="ru-RU"/>
              <a:t>учреждение </a:t>
            </a:r>
            <a:r>
              <a:rPr lang="ru-RU" smtClean="0"/>
              <a:t>«Единая </a:t>
            </a:r>
            <a:r>
              <a:rPr lang="ru-RU" dirty="0"/>
              <a:t>диспетчерская служба пассажирского транспорта </a:t>
            </a:r>
            <a:r>
              <a:rPr lang="ru-RU"/>
              <a:t>города </a:t>
            </a:r>
            <a:r>
              <a:rPr lang="ru-RU" smtClean="0"/>
              <a:t>Каменска-Уральского»</a:t>
            </a:r>
            <a:endParaRPr lang="ru-RU" dirty="0" smtClean="0"/>
          </a:p>
          <a:p>
            <a:pPr algn="just">
              <a:buFontTx/>
              <a:buChar char="-"/>
            </a:pPr>
            <a:r>
              <a:rPr lang="ru-RU" dirty="0"/>
              <a:t>муниципальное казенное </a:t>
            </a:r>
            <a:r>
              <a:rPr lang="ru-RU"/>
              <a:t>учреждение </a:t>
            </a:r>
            <a:r>
              <a:rPr lang="ru-RU" smtClean="0"/>
              <a:t>«Управление </a:t>
            </a:r>
            <a:r>
              <a:rPr lang="ru-RU"/>
              <a:t>городского </a:t>
            </a:r>
            <a:r>
              <a:rPr lang="ru-RU" smtClean="0"/>
              <a:t>хозяйства»</a:t>
            </a: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Администраторы начислений: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 smtClean="0"/>
              <a:t>муниципальное </a:t>
            </a:r>
            <a:r>
              <a:rPr lang="ru-RU" dirty="0"/>
              <a:t>казенное </a:t>
            </a:r>
            <a:r>
              <a:rPr lang="ru-RU"/>
              <a:t>учреждение </a:t>
            </a:r>
            <a:r>
              <a:rPr lang="ru-RU" smtClean="0"/>
              <a:t>«Архив </a:t>
            </a:r>
            <a:r>
              <a:rPr lang="ru-RU" dirty="0"/>
              <a:t>муниципального образования </a:t>
            </a:r>
            <a:r>
              <a:rPr lang="ru-RU"/>
              <a:t>город </a:t>
            </a:r>
            <a:r>
              <a:rPr lang="ru-RU" smtClean="0"/>
              <a:t>Каменск-Уральский»</a:t>
            </a:r>
            <a:endParaRPr lang="ru-RU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орган местного </a:t>
            </a:r>
            <a:r>
              <a:rPr lang="ru-RU"/>
              <a:t>самоуправления </a:t>
            </a:r>
            <a:r>
              <a:rPr lang="ru-RU" smtClean="0"/>
              <a:t>«Комитет </a:t>
            </a:r>
            <a:r>
              <a:rPr lang="ru-RU" dirty="0"/>
              <a:t>по управлению имуществом </a:t>
            </a:r>
            <a:r>
              <a:rPr lang="ru-RU"/>
              <a:t>города </a:t>
            </a:r>
            <a:r>
              <a:rPr lang="ru-RU" smtClean="0"/>
              <a:t>Каменска-Уральского»</a:t>
            </a:r>
            <a:endParaRPr lang="ru-RU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орган местного </a:t>
            </a:r>
            <a:r>
              <a:rPr lang="ru-RU"/>
              <a:t>самоуправления </a:t>
            </a:r>
            <a:r>
              <a:rPr lang="ru-RU" smtClean="0"/>
              <a:t>«Комитет </a:t>
            </a:r>
            <a:r>
              <a:rPr lang="ru-RU" dirty="0"/>
              <a:t>по архитектуре и градостроительству </a:t>
            </a:r>
            <a:r>
              <a:rPr lang="ru-RU"/>
              <a:t>города </a:t>
            </a:r>
            <a:r>
              <a:rPr lang="ru-RU" smtClean="0"/>
              <a:t>Каменска-Уральского»</a:t>
            </a:r>
            <a:endParaRPr lang="ru-RU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орган местного </a:t>
            </a:r>
            <a:r>
              <a:rPr lang="ru-RU"/>
              <a:t>самоуправления </a:t>
            </a:r>
            <a:r>
              <a:rPr lang="ru-RU" smtClean="0"/>
              <a:t>«Управление </a:t>
            </a:r>
            <a:r>
              <a:rPr lang="ru-RU" dirty="0"/>
              <a:t>культуры </a:t>
            </a:r>
            <a:r>
              <a:rPr lang="ru-RU"/>
              <a:t>города </a:t>
            </a:r>
            <a:r>
              <a:rPr lang="ru-RU" smtClean="0"/>
              <a:t>Каменска-Уральского»</a:t>
            </a:r>
            <a:endParaRPr lang="ru-RU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Орган местного </a:t>
            </a:r>
            <a:r>
              <a:rPr lang="ru-RU"/>
              <a:t>самоуправления </a:t>
            </a:r>
            <a:r>
              <a:rPr lang="ru-RU" smtClean="0"/>
              <a:t>«Управление </a:t>
            </a:r>
            <a:r>
              <a:rPr lang="ru-RU" dirty="0"/>
              <a:t>по физической культуре и спорту </a:t>
            </a:r>
            <a:r>
              <a:rPr lang="ru-RU"/>
              <a:t>города </a:t>
            </a:r>
            <a:r>
              <a:rPr lang="ru-RU" smtClean="0"/>
              <a:t>Каменска-Уральского»</a:t>
            </a:r>
            <a:endParaRPr lang="ru-RU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функциональный орган администрации города Каменска-Уральского Финансово-бюджетное </a:t>
            </a:r>
            <a:r>
              <a:rPr lang="ru-RU" dirty="0" smtClean="0"/>
              <a:t>управление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Орган местного </a:t>
            </a:r>
            <a:r>
              <a:rPr lang="ru-RU"/>
              <a:t>самоуправления </a:t>
            </a:r>
            <a:r>
              <a:rPr lang="ru-RU" smtClean="0"/>
              <a:t>«Управление </a:t>
            </a:r>
            <a:r>
              <a:rPr lang="ru-RU" dirty="0"/>
              <a:t>образования </a:t>
            </a:r>
            <a:r>
              <a:rPr lang="ru-RU"/>
              <a:t>города </a:t>
            </a:r>
            <a:r>
              <a:rPr lang="ru-RU" smtClean="0"/>
              <a:t>Каменска-Уральского»</a:t>
            </a:r>
            <a:endParaRPr lang="ru-RU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орган местного </a:t>
            </a:r>
            <a:r>
              <a:rPr lang="ru-RU"/>
              <a:t>самоуправления </a:t>
            </a:r>
            <a:r>
              <a:rPr lang="ru-RU" smtClean="0"/>
              <a:t>«Контрольно-счетный </a:t>
            </a:r>
            <a:r>
              <a:rPr lang="ru-RU" dirty="0"/>
              <a:t>орган муниципального образования </a:t>
            </a:r>
            <a:r>
              <a:rPr lang="ru-RU"/>
              <a:t>город </a:t>
            </a:r>
            <a:r>
              <a:rPr lang="ru-RU" smtClean="0"/>
              <a:t>Каменск-Уральский»</a:t>
            </a:r>
            <a:endParaRPr lang="ru-RU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solidFill>
                  <a:srgbClr val="FF0000"/>
                </a:solidFill>
              </a:rPr>
              <a:t>Администрация города </a:t>
            </a:r>
            <a:r>
              <a:rPr lang="ru-RU" dirty="0" smtClean="0">
                <a:solidFill>
                  <a:srgbClr val="FF0000"/>
                </a:solidFill>
              </a:rPr>
              <a:t>Каменска-Уральского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solidFill>
                  <a:srgbClr val="FF0000"/>
                </a:solidFill>
              </a:rPr>
              <a:t>Администрация Красногорского района</a:t>
            </a:r>
            <a:endParaRPr lang="ru-RU" dirty="0" smtClean="0">
              <a:solidFill>
                <a:srgbClr val="FF0000"/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Администрация Синарского </a:t>
            </a:r>
            <a:r>
              <a:rPr lang="ru-RU" dirty="0" smtClean="0"/>
              <a:t>района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муниципальное казенное </a:t>
            </a:r>
            <a:r>
              <a:rPr lang="ru-RU"/>
              <a:t>учреждение </a:t>
            </a:r>
            <a:r>
              <a:rPr lang="ru-RU" smtClean="0"/>
              <a:t>«Управление </a:t>
            </a:r>
            <a:r>
              <a:rPr lang="ru-RU"/>
              <a:t>капитального </a:t>
            </a:r>
            <a:r>
              <a:rPr lang="ru-RU" smtClean="0"/>
              <a:t>строительства»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44E7-83B2-4DDA-856F-50E20CCC74F9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41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5236"/>
            <a:ext cx="8229600" cy="857250"/>
          </a:xfrm>
        </p:spPr>
        <p:txBody>
          <a:bodyPr>
            <a:normAutofit/>
          </a:bodyPr>
          <a:lstStyle/>
          <a:p>
            <a:r>
              <a:rPr lang="ru-RU" sz="2000" b="1" dirty="0"/>
              <a:t>Режевской городской округ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52014"/>
            <a:ext cx="8928992" cy="402399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Администраторы начислений: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Финансовое управление Администрации Режевского городского </a:t>
            </a:r>
            <a:r>
              <a:rPr lang="ru-RU" dirty="0" smtClean="0"/>
              <a:t>округа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solidFill>
                  <a:srgbClr val="FF0000"/>
                </a:solidFill>
              </a:rPr>
              <a:t>Управление образования Администрации Режевского городского </a:t>
            </a:r>
            <a:r>
              <a:rPr lang="ru-RU" dirty="0" smtClean="0">
                <a:solidFill>
                  <a:srgbClr val="FF0000"/>
                </a:solidFill>
              </a:rPr>
              <a:t>округа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Администрация Режевского городского </a:t>
            </a:r>
            <a:r>
              <a:rPr lang="ru-RU" dirty="0" smtClean="0"/>
              <a:t>округа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Контрольный орган Режевского городского </a:t>
            </a:r>
            <a:r>
              <a:rPr lang="ru-RU" dirty="0" smtClean="0"/>
              <a:t>округа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Управление культуры, физической культуры, спорта и молодежной политики Администрации Режевского городского </a:t>
            </a:r>
            <a:r>
              <a:rPr lang="ru-RU" dirty="0" smtClean="0"/>
              <a:t>округа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Управление муниципальным имуществом Администрации Режевского городского </a:t>
            </a:r>
            <a:r>
              <a:rPr lang="ru-RU" dirty="0" smtClean="0"/>
              <a:t>округа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Представительный орган местного самоуправления Режевского городского округа - Режевская Дума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44E7-83B2-4DDA-856F-50E20CCC74F9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654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5236"/>
            <a:ext cx="8229600" cy="857250"/>
          </a:xfrm>
        </p:spPr>
        <p:txBody>
          <a:bodyPr>
            <a:normAutofit/>
          </a:bodyPr>
          <a:lstStyle/>
          <a:p>
            <a:r>
              <a:rPr lang="ru-RU" sz="2000" b="1" dirty="0"/>
              <a:t>Сосьвинский городской округ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52014"/>
            <a:ext cx="8928992" cy="4023992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Главные администраторы начислений: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solidFill>
                  <a:srgbClr val="FF0000"/>
                </a:solidFill>
              </a:rPr>
              <a:t>Администрация Сосьвинского городского </a:t>
            </a:r>
            <a:r>
              <a:rPr lang="ru-RU" dirty="0" smtClean="0">
                <a:solidFill>
                  <a:srgbClr val="FF0000"/>
                </a:solidFill>
              </a:rPr>
              <a:t>округа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rgbClr val="FF0000"/>
                </a:solidFill>
              </a:rPr>
              <a:t>Муниципальное </a:t>
            </a:r>
            <a:r>
              <a:rPr lang="ru-RU" dirty="0">
                <a:solidFill>
                  <a:srgbClr val="FF0000"/>
                </a:solidFill>
              </a:rPr>
              <a:t>казенное учреждение </a:t>
            </a:r>
            <a:r>
              <a:rPr lang="ru-RU" dirty="0" smtClean="0">
                <a:solidFill>
                  <a:srgbClr val="FF0000"/>
                </a:solidFill>
              </a:rPr>
              <a:t>«Административно-хозяйственное </a:t>
            </a:r>
            <a:r>
              <a:rPr lang="ru-RU" dirty="0">
                <a:solidFill>
                  <a:srgbClr val="FF0000"/>
                </a:solidFill>
              </a:rPr>
              <a:t>управление Сосьвинского городского </a:t>
            </a:r>
            <a:r>
              <a:rPr lang="ru-RU" dirty="0" smtClean="0">
                <a:solidFill>
                  <a:srgbClr val="FF0000"/>
                </a:solidFill>
              </a:rPr>
              <a:t>округа»</a:t>
            </a:r>
          </a:p>
          <a:p>
            <a:pPr algn="just">
              <a:buFontTx/>
              <a:buChar char="-"/>
            </a:pPr>
            <a:r>
              <a:rPr lang="ru-RU" dirty="0">
                <a:solidFill>
                  <a:srgbClr val="FF0000"/>
                </a:solidFill>
              </a:rPr>
              <a:t>Дума Сосьвинского городского </a:t>
            </a:r>
            <a:r>
              <a:rPr lang="ru-RU" dirty="0" smtClean="0">
                <a:solidFill>
                  <a:srgbClr val="FF0000"/>
                </a:solidFill>
              </a:rPr>
              <a:t>округа</a:t>
            </a:r>
          </a:p>
          <a:p>
            <a:pPr algn="just">
              <a:buFontTx/>
              <a:buChar char="-"/>
            </a:pPr>
            <a:r>
              <a:rPr lang="ru-RU" dirty="0">
                <a:solidFill>
                  <a:srgbClr val="FF0000"/>
                </a:solidFill>
              </a:rPr>
              <a:t>Контрольный орган Сосьвинского городского </a:t>
            </a:r>
            <a:r>
              <a:rPr lang="ru-RU" dirty="0" smtClean="0">
                <a:solidFill>
                  <a:srgbClr val="FF0000"/>
                </a:solidFill>
              </a:rPr>
              <a:t>округа</a:t>
            </a:r>
          </a:p>
          <a:p>
            <a:pPr algn="just">
              <a:buFontTx/>
              <a:buChar char="-"/>
            </a:pPr>
            <a:r>
              <a:rPr lang="ru-RU" dirty="0">
                <a:solidFill>
                  <a:srgbClr val="FF0000"/>
                </a:solidFill>
              </a:rPr>
              <a:t>Отраслевой орган администрации Сосьвинского городского округа </a:t>
            </a:r>
            <a:r>
              <a:rPr lang="ru-RU" dirty="0" smtClean="0">
                <a:solidFill>
                  <a:srgbClr val="FF0000"/>
                </a:solidFill>
              </a:rPr>
              <a:t>«Комитет </a:t>
            </a:r>
            <a:r>
              <a:rPr lang="ru-RU" dirty="0">
                <a:solidFill>
                  <a:srgbClr val="FF0000"/>
                </a:solidFill>
              </a:rPr>
              <a:t>по жилищно-коммунальному хозяйству, строительству, энергетике, транспорту и </a:t>
            </a:r>
            <a:r>
              <a:rPr lang="ru-RU" dirty="0" smtClean="0">
                <a:solidFill>
                  <a:srgbClr val="FF0000"/>
                </a:solidFill>
              </a:rPr>
              <a:t>связи»</a:t>
            </a:r>
          </a:p>
          <a:p>
            <a:pPr marL="0" indent="0" algn="just">
              <a:buNone/>
            </a:pPr>
            <a:r>
              <a:rPr lang="ru-RU" dirty="0" smtClean="0"/>
              <a:t>Администраторы начислений: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Финансовое управление администрации Сосьвинского городского </a:t>
            </a:r>
            <a:r>
              <a:rPr lang="ru-RU" dirty="0" smtClean="0"/>
              <a:t>округа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Отраслевой орган администрации Сосьвинского городского округа </a:t>
            </a:r>
            <a:r>
              <a:rPr lang="ru-RU" dirty="0" smtClean="0"/>
              <a:t>«Комитет </a:t>
            </a:r>
            <a:r>
              <a:rPr lang="ru-RU" dirty="0"/>
              <a:t>по управлению муниципальным </a:t>
            </a:r>
            <a:r>
              <a:rPr lang="ru-RU" dirty="0" smtClean="0"/>
              <a:t>имуществом»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Отраслевой орган администрации Сосьвинского городского округа </a:t>
            </a:r>
            <a:r>
              <a:rPr lang="ru-RU" dirty="0" smtClean="0"/>
              <a:t>«Управление образования»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Отраслевой орган администрации Сосьвинского городского округа </a:t>
            </a:r>
            <a:r>
              <a:rPr lang="ru-RU" dirty="0" smtClean="0"/>
              <a:t>«Управление </a:t>
            </a:r>
            <a:r>
              <a:rPr lang="ru-RU" dirty="0"/>
              <a:t>по делам культуры, молодежи и </a:t>
            </a:r>
            <a:r>
              <a:rPr lang="ru-RU" dirty="0" smtClean="0"/>
              <a:t>спорта»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44E7-83B2-4DDA-856F-50E20CCC74F9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98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5236"/>
            <a:ext cx="8229600" cy="85725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Кировградский городской округ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52014"/>
            <a:ext cx="8928992" cy="4023992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Главные администраторы начислений: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>
                <a:solidFill>
                  <a:srgbClr val="FF0000"/>
                </a:solidFill>
              </a:rPr>
              <a:t>Администрация Кировградского городского </a:t>
            </a:r>
            <a:r>
              <a:rPr lang="ru-RU" dirty="0" smtClean="0">
                <a:solidFill>
                  <a:srgbClr val="FF0000"/>
                </a:solidFill>
              </a:rPr>
              <a:t>округа</a:t>
            </a:r>
          </a:p>
          <a:p>
            <a:pPr algn="just">
              <a:buFontTx/>
              <a:buChar char="-"/>
            </a:pPr>
            <a:r>
              <a:rPr lang="ru-RU" dirty="0" smtClean="0">
                <a:solidFill>
                  <a:srgbClr val="FF0000"/>
                </a:solidFill>
              </a:rPr>
              <a:t>Муниципальное </a:t>
            </a:r>
            <a:r>
              <a:rPr lang="ru-RU" dirty="0">
                <a:solidFill>
                  <a:srgbClr val="FF0000"/>
                </a:solidFill>
              </a:rPr>
              <a:t>казенное учреждение "Управление капитального строительства Кировградского городского </a:t>
            </a:r>
            <a:r>
              <a:rPr lang="ru-RU" dirty="0" smtClean="0">
                <a:solidFill>
                  <a:srgbClr val="FF0000"/>
                </a:solidFill>
              </a:rPr>
              <a:t>округа«</a:t>
            </a:r>
          </a:p>
          <a:p>
            <a:pPr algn="just">
              <a:buFontTx/>
              <a:buChar char="-"/>
            </a:pPr>
            <a:r>
              <a:rPr lang="ru-RU" dirty="0">
                <a:solidFill>
                  <a:srgbClr val="FF0000"/>
                </a:solidFill>
              </a:rPr>
              <a:t>Дума Кировградского городского </a:t>
            </a:r>
            <a:r>
              <a:rPr lang="ru-RU" dirty="0" smtClean="0">
                <a:solidFill>
                  <a:srgbClr val="FF0000"/>
                </a:solidFill>
              </a:rPr>
              <a:t>округа</a:t>
            </a:r>
          </a:p>
          <a:p>
            <a:pPr algn="just">
              <a:buFontTx/>
              <a:buChar char="-"/>
            </a:pPr>
            <a:r>
              <a:rPr lang="ru-RU" dirty="0">
                <a:solidFill>
                  <a:srgbClr val="FF0000"/>
                </a:solidFill>
              </a:rPr>
              <a:t>Счетная палата Кировградского городского округа</a:t>
            </a:r>
          </a:p>
          <a:p>
            <a:pPr marL="0" indent="0" algn="just">
              <a:buNone/>
            </a:pPr>
            <a:r>
              <a:rPr lang="ru-RU" dirty="0" smtClean="0"/>
              <a:t>Администраторы начислений: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Финансовое управление администрации Кировградского городского </a:t>
            </a:r>
            <a:r>
              <a:rPr lang="ru-RU" dirty="0" smtClean="0"/>
              <a:t>округа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Муниципальное казенное учреждение </a:t>
            </a:r>
            <a:r>
              <a:rPr lang="ru-RU" dirty="0" smtClean="0"/>
              <a:t>«Управление </a:t>
            </a:r>
            <a:r>
              <a:rPr lang="ru-RU" dirty="0"/>
              <a:t>культуры и молодежной политики Кировградского городского </a:t>
            </a:r>
            <a:r>
              <a:rPr lang="ru-RU" dirty="0" smtClean="0"/>
              <a:t>округа»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Муниципальное казенное учреждение Управление образования Кировградского городского </a:t>
            </a:r>
            <a:r>
              <a:rPr lang="ru-RU" dirty="0" smtClean="0"/>
              <a:t>округа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dirty="0"/>
              <a:t>Муниципальное казенное учреждение </a:t>
            </a:r>
            <a:r>
              <a:rPr lang="ru-RU" dirty="0" smtClean="0"/>
              <a:t>«Управление </a:t>
            </a:r>
            <a:r>
              <a:rPr lang="ru-RU" dirty="0"/>
              <a:t>физической культуры и спорта Кировградского городского </a:t>
            </a:r>
            <a:r>
              <a:rPr lang="ru-RU" dirty="0" smtClean="0"/>
              <a:t>округа»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44E7-83B2-4DDA-856F-50E20CCC74F9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34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5236"/>
            <a:ext cx="8229600" cy="85725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Контактная информация ГИС ГМП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52014"/>
            <a:ext cx="8928992" cy="4023992"/>
          </a:xfrm>
        </p:spPr>
        <p:txBody>
          <a:bodyPr>
            <a:noAutofit/>
          </a:bodyPr>
          <a:lstStyle/>
          <a:p>
            <a:pPr marL="34200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 регистрации (перерегистрации, изменении реквизитов) участников в ГИС ГМП:</a:t>
            </a:r>
          </a:p>
          <a:p>
            <a:pPr marL="34200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УФК по Свердловской области</a:t>
            </a:r>
          </a:p>
          <a:p>
            <a:pPr marL="3420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Елсакова Татьяна Владимировна</a:t>
            </a:r>
          </a:p>
          <a:p>
            <a:pPr marL="3420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e-mail: elsakovatv@ufk62.ru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0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тел</a:t>
            </a:r>
            <a:r>
              <a:rPr lang="en-US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.: (343)359-90-42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00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Махова Надежда Анатольевна (343) 359-99-19 </a:t>
            </a:r>
          </a:p>
          <a:p>
            <a:pPr marL="3420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mail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11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mahovana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@</a:t>
            </a:r>
            <a:r>
              <a:rPr lang="en-US" sz="11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ufk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62.</a:t>
            </a:r>
            <a:r>
              <a:rPr lang="en-US" sz="11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ru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0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тел.: (343)359-99-19</a:t>
            </a:r>
          </a:p>
          <a:p>
            <a:pPr marL="34200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11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00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прохождению тестирования в ГИС ГМП, по работоспособности ППО АРМ Платежей, разработанного Министерством транспорта и связи Свердловской области:</a:t>
            </a:r>
          </a:p>
          <a:p>
            <a:pPr marL="34200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Оператор электронного правительства Свердловской области</a:t>
            </a:r>
          </a:p>
          <a:p>
            <a:pPr marL="34200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Юшкова Галина Константиновна</a:t>
            </a:r>
          </a:p>
          <a:p>
            <a:pPr marL="34200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тел.: (343) 311-00-50</a:t>
            </a:r>
          </a:p>
          <a:p>
            <a:pPr marL="34200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00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 работоспособности используемого ППО (не АРМ Платежей):</a:t>
            </a:r>
          </a:p>
          <a:p>
            <a:pPr marL="34200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Разработчик соответствующего ППО</a:t>
            </a:r>
          </a:p>
          <a:p>
            <a:pPr marL="34200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00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 работоспособности ГИС ГМП:</a:t>
            </a:r>
          </a:p>
          <a:p>
            <a:pPr marL="34200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Федеральное казначейство</a:t>
            </a:r>
          </a:p>
          <a:p>
            <a:pPr marL="34200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e-mail: </a:t>
            </a:r>
            <a:r>
              <a:rPr lang="en-US" sz="11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support_gisgmp@roskazna.ru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000" indent="0">
              <a:spcBef>
                <a:spcPts val="0"/>
              </a:spcBef>
              <a:buNone/>
            </a:pPr>
            <a:r>
              <a:rPr lang="ru-RU" sz="1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тел</a:t>
            </a:r>
            <a:r>
              <a:rPr lang="ru-RU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.: 8 -800-222-2777</a:t>
            </a:r>
            <a:endParaRPr lang="ru-RU" sz="1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44E7-83B2-4DDA-856F-50E20CCC74F9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49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95686"/>
            <a:ext cx="7772400" cy="1102519"/>
          </a:xfrm>
        </p:spPr>
        <p:txBody>
          <a:bodyPr/>
          <a:lstStyle/>
          <a:p>
            <a:r>
              <a:rPr lang="ru-RU" i="1" dirty="0" smtClean="0"/>
              <a:t>Спасибо за внимание!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60232" y="4011910"/>
            <a:ext cx="720080" cy="217190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924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1470"/>
            <a:ext cx="8229600" cy="800544"/>
          </a:xfrm>
        </p:spPr>
        <p:txBody>
          <a:bodyPr>
            <a:normAutofit fontScale="90000"/>
          </a:bodyPr>
          <a:lstStyle/>
          <a:p>
            <a:r>
              <a:rPr lang="ru-RU" altLang="ru-RU" sz="1600" b="1" dirty="0">
                <a:latin typeface="Trebuchet MS" panose="020B0603020202020204" pitchFamily="34" charset="0"/>
                <a:cs typeface="Times New Roman" panose="02020603050405020304" pitchFamily="18" charset="0"/>
                <a:sym typeface="Arial" panose="020B0604020202020204" pitchFamily="34" charset="0"/>
              </a:rPr>
              <a:t>Группы показателей, представляемые в ГАС «Управление» органами </a:t>
            </a:r>
            <a:r>
              <a:rPr lang="ru-RU" altLang="ru-RU" sz="1600" b="1" dirty="0">
                <a:latin typeface="Trebuchet MS" panose="020B0603020202020204" pitchFamily="34" charset="0"/>
                <a:cs typeface="Times New Roman" panose="02020603050405020304" pitchFamily="18" charset="0"/>
                <a:sym typeface="Lucida Grande"/>
              </a:rPr>
              <a:t>государственной власти и органами местного самоуправления Свердловской области</a:t>
            </a:r>
            <a:r>
              <a:rPr lang="ru-RU" altLang="ru-RU" sz="2000" b="1" dirty="0">
                <a:latin typeface="Trebuchet MS" panose="020B0603020202020204" pitchFamily="34" charset="0"/>
                <a:cs typeface="Times New Roman" panose="02020603050405020304" pitchFamily="18" charset="0"/>
                <a:sym typeface="Lucida Grande"/>
              </a:rPr>
              <a:t/>
            </a:r>
            <a:br>
              <a:rPr lang="ru-RU" altLang="ru-RU" sz="2000" b="1" dirty="0">
                <a:latin typeface="Trebuchet MS" panose="020B0603020202020204" pitchFamily="34" charset="0"/>
                <a:cs typeface="Times New Roman" panose="02020603050405020304" pitchFamily="18" charset="0"/>
                <a:sym typeface="Lucida Grande"/>
              </a:rPr>
            </a:br>
            <a:endParaRPr lang="ru-RU" sz="20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44E7-83B2-4DDA-856F-50E20CCC74F9}" type="slidenum">
              <a:rPr lang="ru-RU" smtClean="0"/>
              <a:pPr/>
              <a:t>2</a:t>
            </a:fld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77025"/>
              </p:ext>
            </p:extLst>
          </p:nvPr>
        </p:nvGraphicFramePr>
        <p:xfrm>
          <a:off x="0" y="692945"/>
          <a:ext cx="9144000" cy="4255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73"/>
                <a:gridCol w="2783939"/>
                <a:gridCol w="1367766"/>
                <a:gridCol w="955964"/>
                <a:gridCol w="862650"/>
                <a:gridCol w="1946084"/>
                <a:gridCol w="956124"/>
              </a:tblGrid>
              <a:tr h="43229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№</a:t>
                      </a:r>
                      <a:endParaRPr lang="ru-RU" sz="10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Наименование</a:t>
                      </a:r>
                      <a:r>
                        <a:rPr lang="en-US" sz="800" baseline="0" dirty="0" smtClean="0"/>
                        <a:t> </a:t>
                      </a:r>
                      <a:r>
                        <a:rPr lang="ru-RU" sz="800" baseline="0" dirty="0" smtClean="0"/>
                        <a:t>групп показателей</a:t>
                      </a:r>
                      <a:endParaRPr lang="ru-RU" sz="8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Основание</a:t>
                      </a:r>
                      <a:endParaRPr lang="ru-RU" sz="8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Краткое наименование</a:t>
                      </a:r>
                      <a:endParaRPr lang="ru-RU" sz="80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/>
                        <a:t>Количество показателей</a:t>
                      </a:r>
                      <a:endParaRPr lang="ru-RU" sz="800" dirty="0" smtClean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/>
                        <a:t>Период предоставления</a:t>
                      </a:r>
                      <a:endParaRPr lang="ru-RU" sz="800" dirty="0" smtClean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/>
                        <a:t>Свердловская область</a:t>
                      </a:r>
                      <a:endParaRPr lang="ru-RU" sz="800" dirty="0" smtClean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</a:tr>
              <a:tr h="4627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1</a:t>
                      </a:r>
                      <a:endParaRPr lang="ru-RU" sz="600" b="0" i="0" u="none" strike="noStrike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 dirty="0">
                          <a:effectLst/>
                        </a:rPr>
                        <a:t>Об одобрении типовых форм публичной отчетности органов исполнительной власти субъектов Российской Федерации о ходе исполнения поручений, содержащихся в Указах Президента Российской Федерации от 7 мая 2012 года № 596-606</a:t>
                      </a:r>
                      <a:endParaRPr lang="ru-RU" sz="600" b="1" i="0" u="none" strike="noStrike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 dirty="0">
                          <a:effectLst/>
                        </a:rPr>
                        <a:t>Поручение Первого заместителя Председателя Правительства Российской Федерации </a:t>
                      </a:r>
                      <a:r>
                        <a:rPr lang="en-US" sz="600" u="none" strike="noStrike" dirty="0" smtClean="0">
                          <a:effectLst/>
                        </a:rPr>
                        <a:t/>
                      </a:r>
                      <a:br>
                        <a:rPr lang="en-US" sz="600" u="none" strike="noStrike" dirty="0" smtClean="0">
                          <a:effectLst/>
                        </a:rPr>
                      </a:br>
                      <a:r>
                        <a:rPr lang="ru-RU" sz="600" u="none" strike="noStrike" dirty="0" smtClean="0">
                          <a:effectLst/>
                        </a:rPr>
                        <a:t>№ </a:t>
                      </a:r>
                      <a:r>
                        <a:rPr lang="ru-RU" sz="600" u="none" strike="noStrike" dirty="0">
                          <a:effectLst/>
                        </a:rPr>
                        <a:t>ИШ-П13-9413 </a:t>
                      </a:r>
                      <a:endParaRPr lang="ru-RU" sz="600" b="1" i="0" u="none" strike="noStrike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</a:rPr>
                        <a:t>«Майские» </a:t>
                      </a:r>
                      <a:r>
                        <a:rPr lang="ru-RU" sz="600" u="none" strike="noStrike" dirty="0">
                          <a:effectLst/>
                        </a:rPr>
                        <a:t>указы</a:t>
                      </a:r>
                      <a:endParaRPr lang="ru-RU" sz="600" b="1" i="0" u="none" strike="noStrike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</a:rPr>
                        <a:t>43</a:t>
                      </a:r>
                      <a:endParaRPr lang="ru-RU" sz="600" b="1" i="0" u="none" strike="noStrike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</a:rPr>
                        <a:t>Не позднее 15 числа месяца, следующего за отчетным периодом</a:t>
                      </a:r>
                      <a:endParaRPr lang="ru-RU" sz="600" b="0" i="0" u="none" strike="noStrike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</a:rPr>
                        <a:t>99,09 %</a:t>
                      </a:r>
                      <a:endParaRPr lang="ru-RU" sz="600" b="0" i="0" u="none" strike="noStrike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</a:tr>
              <a:tr h="4627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2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 dirty="0">
                          <a:effectLst/>
                        </a:rPr>
                        <a:t>Регламент ведения в Минэкономразвития России комплексного мониторинга социально-экономического положения монопрофильных муниципальных образований Российской Федерации (моногородов), осуществляется в ГАС </a:t>
                      </a:r>
                      <a:r>
                        <a:rPr lang="ru-RU" sz="600" u="none" strike="noStrike" dirty="0" smtClean="0">
                          <a:effectLst/>
                        </a:rPr>
                        <a:t>«Управление»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 dirty="0">
                          <a:effectLst/>
                        </a:rPr>
                        <a:t>Приказ Минэкономразвития России </a:t>
                      </a:r>
                      <a:r>
                        <a:rPr lang="ru-RU" sz="600" u="none" strike="noStrike" dirty="0" smtClean="0">
                          <a:effectLst/>
                        </a:rPr>
                        <a:t>от</a:t>
                      </a:r>
                      <a:r>
                        <a:rPr lang="ru-RU" sz="6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600" u="none" strike="noStrike" dirty="0" smtClean="0">
                          <a:effectLst/>
                        </a:rPr>
                        <a:t>26.12.2014 № 854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</a:rPr>
                        <a:t>Моногорода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 smtClean="0">
                          <a:effectLst/>
                        </a:rPr>
                        <a:t>&gt;70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</a:rPr>
                        <a:t>До 25 числа месяца следующего за отчетным периодом. Отчетные периоды – месяц, квартал, 2 раза в год, год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</a:rPr>
                        <a:t>100 %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</a:tr>
              <a:tr h="4767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</a:rPr>
                        <a:t>3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600" u="none" strike="noStrike" kern="1200" dirty="0" smtClean="0">
                          <a:effectLst/>
                        </a:rPr>
                        <a:t>О порядке разработки, корректировки, осуществления мониторинга и контроля реализации прогноза социально-экономического развития Российской Федерации на среднесрочный период и признании утратившими силу некоторых актов Правительства Российской Федерации</a:t>
                      </a:r>
                      <a:endParaRPr lang="ru-RU" sz="600" b="1" u="none" strike="noStrike" kern="1200" dirty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 dirty="0">
                          <a:effectLst/>
                        </a:rPr>
                        <a:t>Постановление Правительства </a:t>
                      </a:r>
                      <a:r>
                        <a:rPr lang="ru-RU" sz="600" u="none" strike="noStrike" dirty="0" smtClean="0">
                          <a:effectLst/>
                        </a:rPr>
                        <a:t>Российской</a:t>
                      </a:r>
                      <a:r>
                        <a:rPr lang="ru-RU" sz="6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600" u="none" strike="noStrike" dirty="0" smtClean="0">
                          <a:effectLst/>
                        </a:rPr>
                        <a:t>Федерации</a:t>
                      </a:r>
                      <a:br>
                        <a:rPr lang="ru-RU" sz="600" u="none" strike="noStrike" dirty="0" smtClean="0">
                          <a:effectLst/>
                        </a:rPr>
                      </a:br>
                      <a:r>
                        <a:rPr lang="ru-RU" sz="600" u="none" strike="noStrike" kern="1200" dirty="0" smtClean="0">
                          <a:effectLst/>
                        </a:rPr>
                        <a:t>от 14.11.2015 № 1234</a:t>
                      </a:r>
                      <a:endParaRPr lang="ru-RU" sz="600" u="none" strike="noStrike" kern="1200" dirty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Прогноз </a:t>
                      </a:r>
                      <a:r>
                        <a:rPr lang="ru-RU" sz="600" u="none" strike="noStrike" dirty="0" smtClean="0">
                          <a:effectLst/>
                        </a:rPr>
                        <a:t>социально-экономического развития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</a:rPr>
                        <a:t>542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</a:rPr>
                        <a:t>До 20 марта - предварительный прогноз</a:t>
                      </a:r>
                    </a:p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</a:rPr>
                        <a:t>До 20 июля - уточненный прогноз</a:t>
                      </a:r>
                      <a:endParaRPr lang="ru-RU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</a:rPr>
                        <a:t>100 %</a:t>
                      </a:r>
                      <a:endParaRPr lang="ru-RU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</a:tr>
              <a:tr h="4627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</a:rPr>
                        <a:t>4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 dirty="0">
                          <a:effectLst/>
                        </a:rPr>
                        <a:t>Об утверждении Правил подготовки докладов об осуществлении государственного контроля (надзора), муниципального контроля в соответствующих сферах деятельности и об эффективности такого контроля (надзора)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 dirty="0">
                          <a:effectLst/>
                        </a:rPr>
                        <a:t>Постановление Правительства </a:t>
                      </a:r>
                      <a:r>
                        <a:rPr lang="ru-RU" sz="600" u="none" strike="noStrike" dirty="0" smtClean="0">
                          <a:effectLst/>
                        </a:rPr>
                        <a:t>Российской Федерации</a:t>
                      </a:r>
                      <a:br>
                        <a:rPr lang="ru-RU" sz="600" u="none" strike="noStrike" dirty="0" smtClean="0">
                          <a:effectLst/>
                        </a:rPr>
                      </a:br>
                      <a:r>
                        <a:rPr lang="ru-RU" sz="600" u="none" strike="noStrike" dirty="0" smtClean="0">
                          <a:effectLst/>
                        </a:rPr>
                        <a:t>от </a:t>
                      </a:r>
                      <a:r>
                        <a:rPr lang="ru-RU" sz="600" u="none" strike="noStrike" dirty="0">
                          <a:effectLst/>
                        </a:rPr>
                        <a:t>05.04.2010 </a:t>
                      </a:r>
                      <a:r>
                        <a:rPr lang="ru-RU" sz="600" u="none" strike="noStrike" dirty="0" smtClean="0">
                          <a:effectLst/>
                        </a:rPr>
                        <a:t>№ </a:t>
                      </a:r>
                      <a:r>
                        <a:rPr lang="ru-RU" sz="600" u="none" strike="noStrike" dirty="0">
                          <a:effectLst/>
                        </a:rPr>
                        <a:t>215 </a:t>
                      </a:r>
                      <a:r>
                        <a:rPr lang="en-US" sz="600" u="none" strike="noStrike" dirty="0" smtClean="0">
                          <a:effectLst/>
                        </a:rPr>
                        <a:t/>
                      </a:r>
                      <a:br>
                        <a:rPr lang="en-US" sz="600" u="none" strike="noStrike" dirty="0" smtClean="0">
                          <a:effectLst/>
                        </a:rPr>
                      </a:b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Контрольно-надзорная деятельность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</a:rPr>
                        <a:t>66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</a:rPr>
                        <a:t>1-20 июля - данные за </a:t>
                      </a:r>
                    </a:p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</a:rPr>
                        <a:t>1 полугодие;</a:t>
                      </a:r>
                    </a:p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</a:rPr>
                        <a:t>1-20 января – данные за год</a:t>
                      </a:r>
                      <a:endParaRPr lang="ru-RU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</a:rPr>
                        <a:t>100 %</a:t>
                      </a:r>
                      <a:endParaRPr lang="ru-RU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</a:tr>
              <a:tr h="4767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</a:rPr>
                        <a:t>5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 dirty="0">
                          <a:effectLst/>
                        </a:rPr>
                        <a:t>О подготовке и представлении докладов о лицензировании отдельных видов деятельности, показателях мониторинга эффективности лицензирования и методике его проведения" (вместе с </a:t>
                      </a:r>
                      <a:r>
                        <a:rPr lang="ru-RU" sz="600" u="none" strike="noStrike" dirty="0" smtClean="0">
                          <a:effectLst/>
                        </a:rPr>
                        <a:t>«Правилами </a:t>
                      </a:r>
                      <a:r>
                        <a:rPr lang="ru-RU" sz="600" u="none" strike="noStrike" dirty="0">
                          <a:effectLst/>
                        </a:rPr>
                        <a:t>подготовки и представления докладов о лицензировании отдельных видов </a:t>
                      </a:r>
                      <a:r>
                        <a:rPr lang="ru-RU" sz="600" u="none" strike="noStrike" dirty="0" smtClean="0">
                          <a:effectLst/>
                        </a:rPr>
                        <a:t>деятельности»)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 dirty="0">
                          <a:effectLst/>
                        </a:rPr>
                        <a:t>Постановление Правительства </a:t>
                      </a:r>
                      <a:r>
                        <a:rPr lang="ru-RU" sz="600" u="none" strike="noStrike" dirty="0" smtClean="0">
                          <a:effectLst/>
                        </a:rPr>
                        <a:t>Российской Федерации</a:t>
                      </a:r>
                      <a:br>
                        <a:rPr lang="ru-RU" sz="600" u="none" strike="noStrike" dirty="0" smtClean="0">
                          <a:effectLst/>
                        </a:rPr>
                      </a:br>
                      <a:r>
                        <a:rPr lang="ru-RU" sz="600" u="none" strike="noStrike" dirty="0" smtClean="0">
                          <a:effectLst/>
                        </a:rPr>
                        <a:t>от </a:t>
                      </a:r>
                      <a:r>
                        <a:rPr lang="ru-RU" sz="600" u="none" strike="noStrike" dirty="0">
                          <a:effectLst/>
                        </a:rPr>
                        <a:t>05.05.2012 </a:t>
                      </a:r>
                      <a:r>
                        <a:rPr lang="ru-RU" sz="600" u="none" strike="noStrike" dirty="0" smtClean="0">
                          <a:effectLst/>
                        </a:rPr>
                        <a:t>№ </a:t>
                      </a:r>
                      <a:r>
                        <a:rPr lang="ru-RU" sz="600" u="none" strike="noStrike" dirty="0">
                          <a:effectLst/>
                        </a:rPr>
                        <a:t>467 </a:t>
                      </a:r>
                      <a:r>
                        <a:rPr lang="en-US" sz="600" u="none" strike="noStrike" dirty="0" smtClean="0">
                          <a:effectLst/>
                        </a:rPr>
                        <a:t/>
                      </a:r>
                      <a:br>
                        <a:rPr lang="en-US" sz="600" u="none" strike="noStrike" dirty="0" smtClean="0">
                          <a:effectLst/>
                        </a:rPr>
                      </a:b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Лицензирование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</a:rPr>
                        <a:t>72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</a:rPr>
                        <a:t>1-20 июля - данные за </a:t>
                      </a:r>
                    </a:p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</a:rPr>
                        <a:t>1 полугодие;</a:t>
                      </a:r>
                    </a:p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</a:rPr>
                        <a:t>1-20 января – данные за год</a:t>
                      </a:r>
                      <a:endParaRPr lang="ru-RU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</a:rPr>
                        <a:t>100 %</a:t>
                      </a:r>
                      <a:endParaRPr lang="ru-RU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</a:tr>
              <a:tr h="3702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</a:rPr>
                        <a:t>6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600" u="none" strike="noStrike" dirty="0">
                          <a:effectLst/>
                        </a:rPr>
                        <a:t>Об организации и проведении мониторинга процессов в реальном секторе экономики, финансово-банковской и социальной сферах субъектов </a:t>
                      </a:r>
                      <a:r>
                        <a:rPr lang="ru-RU" sz="600" u="none" strike="noStrike" dirty="0" smtClean="0">
                          <a:effectLst/>
                        </a:rPr>
                        <a:t>Российской Федерации</a:t>
                      </a:r>
                      <a:endParaRPr lang="ru-RU" sz="600" b="1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600" u="none" strike="noStrike" dirty="0">
                          <a:effectLst/>
                        </a:rPr>
                        <a:t>Распоряжение Правительства </a:t>
                      </a:r>
                      <a:r>
                        <a:rPr lang="ru-RU" sz="600" u="none" strike="noStrike" dirty="0" smtClean="0">
                          <a:effectLst/>
                        </a:rPr>
                        <a:t>Российской Федерации</a:t>
                      </a:r>
                      <a:br>
                        <a:rPr lang="ru-RU" sz="600" u="none" strike="noStrike" dirty="0" smtClean="0">
                          <a:effectLst/>
                        </a:rPr>
                      </a:br>
                      <a:r>
                        <a:rPr lang="ru-RU" sz="600" u="none" strike="noStrike" dirty="0" smtClean="0">
                          <a:effectLst/>
                        </a:rPr>
                        <a:t>от </a:t>
                      </a:r>
                      <a:r>
                        <a:rPr lang="ru-RU" sz="600" u="none" strike="noStrike" dirty="0">
                          <a:effectLst/>
                        </a:rPr>
                        <a:t>15.06.2009 № 806-р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>
                          <a:effectLst/>
                        </a:rPr>
                        <a:t>Мониторинг процессов в реальном секторе </a:t>
                      </a:r>
                      <a:r>
                        <a:rPr lang="ru-RU" sz="600" u="none" strike="noStrike" dirty="0" smtClean="0">
                          <a:effectLst/>
                        </a:rPr>
                        <a:t>экономики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u="none" strike="noStrike" dirty="0" smtClean="0">
                          <a:effectLst/>
                        </a:rPr>
                        <a:t>&gt;80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</a:rPr>
                        <a:t>До 20 числа, следующего за отчетным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</a:rPr>
                        <a:t>100 %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</a:tr>
              <a:tr h="4627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</a:rPr>
                        <a:t>7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r>
                        <a:rPr lang="ru-RU" sz="600" u="none" strike="noStrike" kern="1200" dirty="0" smtClean="0">
                          <a:effectLst/>
                        </a:rPr>
                        <a:t>О сборе сведений о государственных и муниципальных услугах по формам № 1-ГУ «Сведения о предоставлении государственных услуг»</a:t>
                      </a:r>
                      <a:br>
                        <a:rPr lang="ru-RU" sz="600" u="none" strike="noStrike" kern="1200" dirty="0" smtClean="0">
                          <a:effectLst/>
                        </a:rPr>
                      </a:br>
                      <a:r>
                        <a:rPr lang="ru-RU" sz="600" u="none" strike="noStrike" kern="1200" dirty="0" smtClean="0">
                          <a:effectLst/>
                        </a:rPr>
                        <a:t>и № 1-МУ «Сведения о предоставлении муниципальных услуг»</a:t>
                      </a:r>
                      <a:endParaRPr lang="ru-RU" sz="600" b="1" u="none" strike="noStrike" kern="1200" dirty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r>
                        <a:rPr lang="ru-RU" sz="600" u="none" strike="noStrike" kern="1200" dirty="0" smtClean="0">
                          <a:effectLst/>
                        </a:rPr>
                        <a:t>Приказ Федеральной службы государственной статистики</a:t>
                      </a:r>
                    </a:p>
                    <a:p>
                      <a:r>
                        <a:rPr lang="ru-RU" sz="600" u="none" strike="noStrike" kern="1200" dirty="0" smtClean="0">
                          <a:effectLst/>
                        </a:rPr>
                        <a:t>от 06.05.2015  № 217</a:t>
                      </a:r>
                      <a:endParaRPr lang="ru-RU" sz="600" u="none" strike="noStrike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kern="1200" dirty="0" smtClean="0">
                          <a:effectLst/>
                        </a:rPr>
                        <a:t>Государственные и муниципальные услуги 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</a:rPr>
                        <a:t>56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</a:rPr>
                        <a:t>Не позднее 20 числа после отчетного периода - данные за квартал</a:t>
                      </a:r>
                    </a:p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</a:rPr>
                        <a:t>Не позднее 30 числа после отчетного периода - данные за год</a:t>
                      </a:r>
                      <a:endParaRPr lang="ru-RU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</a:rPr>
                        <a:t>79,21 %</a:t>
                      </a:r>
                      <a:endParaRPr lang="ru-RU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</a:tr>
              <a:tr h="64788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</a:rPr>
                        <a:t>8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r>
                        <a:rPr lang="ru-RU" sz="600" u="none" strike="noStrike" kern="1200" dirty="0" smtClean="0">
                          <a:effectLst/>
                        </a:rPr>
                        <a:t>Оценка полноты предоставления сведений о количестве межведомственных запросов при предоставлении государственных</a:t>
                      </a:r>
                    </a:p>
                    <a:p>
                      <a:r>
                        <a:rPr lang="ru-RU" sz="600" u="none" strike="noStrike" kern="1200" dirty="0" smtClean="0">
                          <a:effectLst/>
                        </a:rPr>
                        <a:t>и муниципальных услуг</a:t>
                      </a:r>
                      <a:endParaRPr lang="ru-RU" sz="600" b="1" u="none" strike="noStrike" kern="1200" dirty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r>
                        <a:rPr lang="ru-RU" sz="600" u="none" strike="noStrike" kern="1200" dirty="0" smtClean="0">
                          <a:effectLst/>
                        </a:rPr>
                        <a:t>ТКМВ РОИВ, одобренная протоколом подкомиссии по использованию информационных технологий</a:t>
                      </a:r>
                      <a:br>
                        <a:rPr lang="ru-RU" sz="600" u="none" strike="noStrike" kern="1200" dirty="0" smtClean="0">
                          <a:effectLst/>
                        </a:rPr>
                      </a:br>
                      <a:r>
                        <a:rPr lang="ru-RU" sz="600" u="none" strike="noStrike" kern="1200" dirty="0" smtClean="0">
                          <a:effectLst/>
                        </a:rPr>
                        <a:t>от</a:t>
                      </a:r>
                      <a:r>
                        <a:rPr lang="ru-RU" sz="600" u="none" strike="noStrike" kern="1200" baseline="0" dirty="0" smtClean="0">
                          <a:effectLst/>
                        </a:rPr>
                        <a:t> 03.02.</a:t>
                      </a:r>
                      <a:r>
                        <a:rPr lang="ru-RU" sz="600" u="none" strike="noStrike" kern="1200" dirty="0" smtClean="0">
                          <a:effectLst/>
                        </a:rPr>
                        <a:t>2015, потребитель Минкомсвязь России</a:t>
                      </a:r>
                      <a:endParaRPr lang="ru-RU" sz="600" u="none" strike="noStrike" kern="1200" dirty="0" smtClean="0">
                        <a:solidFill>
                          <a:schemeClr val="dk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</a:rPr>
                        <a:t>Количество межведомственных запросов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</a:rPr>
                        <a:t>2</a:t>
                      </a:r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</a:rPr>
                        <a:t>На 5-й рабочий день после отчетной</a:t>
                      </a:r>
                      <a:r>
                        <a:rPr lang="ru-RU" sz="600" u="none" strike="noStrike" baseline="0" dirty="0" smtClean="0">
                          <a:effectLst/>
                        </a:rPr>
                        <a:t> </a:t>
                      </a:r>
                      <a:r>
                        <a:rPr lang="ru-RU" sz="600" u="none" strike="noStrike" dirty="0" smtClean="0">
                          <a:effectLst/>
                        </a:rPr>
                        <a:t>даты</a:t>
                      </a:r>
                      <a:endParaRPr lang="ru-RU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600" u="none" strike="noStrike" dirty="0" smtClean="0">
                          <a:effectLst/>
                        </a:rPr>
                        <a:t>17,25 %</a:t>
                      </a:r>
                      <a:endParaRPr lang="ru-RU" sz="600" b="0" i="0" u="none" strike="noStrike" dirty="0" smtClean="0"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91441" marR="91441" marT="45722" marB="4572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63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5236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/>
              <a:t>Статья 21.3 Федерального закона от 27.07.2010 № </a:t>
            </a:r>
            <a:r>
              <a:rPr lang="ru-RU" sz="2000" b="1" smtClean="0"/>
              <a:t>210-ФЗ «Об </a:t>
            </a:r>
            <a:r>
              <a:rPr lang="ru-RU" sz="2000" b="1" dirty="0" smtClean="0"/>
              <a:t>организации предоставления государственных и </a:t>
            </a:r>
            <a:r>
              <a:rPr lang="ru-RU" sz="2000" b="1" smtClean="0"/>
              <a:t>муниципальных услуг»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1. Государственная информационная система о государственных и муниципальных платежах является информационной системой, предназначенной для размещения и получения информации об уплате физическими и юридическими лицами платежей за оказание государственных и муниципальных услуг, услуг, указанных в части 3 статьи 1 и части 1 статьи 9 настоящего Федерального закона, платежей, являющихся источниками формирования доходов бюджетов бюджетной системы Российской Федерации, а также иных платежей, в случаях, предусмотренных федеральными законами.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2. Создание, ведение, развитие и обслуживание Государственной информационной системы о государственных и муниципальных платежах осуществляет Федеральное казначейство.</a:t>
            </a:r>
          </a:p>
          <a:p>
            <a:pPr marL="0" indent="0" algn="just">
              <a:buNone/>
            </a:pPr>
            <a:r>
              <a:rPr lang="ru-RU" dirty="0" smtClean="0"/>
              <a:t>…………………………………………………………………………….</a:t>
            </a:r>
          </a:p>
          <a:p>
            <a:pPr marL="0" indent="0" algn="just">
              <a:buNone/>
            </a:pPr>
            <a:r>
              <a:rPr lang="ru-RU" dirty="0"/>
              <a:t>5. Государственные и муниципальные учреждения после осуществления начисления суммы, подлежащей оплате заявителем за предоставляемые услуги, указанные в части 3 статьи 1 и части 1 статьи 9 настоящего Федерального закона, а также иных платежей, в случаях, предусмотренных федеральными законами, обязаны незамедлительно направлять информацию, необходимую для ее уплаты, в Государственную информационную систему о государственных и муниципальных платежах.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44E7-83B2-4DDA-856F-50E20CCC74F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79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5236"/>
            <a:ext cx="8229600" cy="85725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Статья 160.1 Бюджетного Кодекса Российской Федерации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dirty="0"/>
              <a:t>2. Администратор доходов бюджета обладает следующими бюджетными полномочиями:</a:t>
            </a:r>
          </a:p>
          <a:p>
            <a:pPr marL="0" indent="0" algn="just">
              <a:buNone/>
            </a:pPr>
            <a:r>
              <a:rPr lang="ru-RU" dirty="0" smtClean="0"/>
              <a:t>…………………………………………………………………………….</a:t>
            </a:r>
          </a:p>
          <a:p>
            <a:pPr marL="0" indent="0" algn="just">
              <a:buNone/>
            </a:pPr>
            <a:r>
              <a:rPr lang="ru-RU" dirty="0" smtClean="0"/>
              <a:t>- предоставляет </a:t>
            </a:r>
            <a:r>
              <a:rPr lang="ru-RU" dirty="0"/>
              <a:t>информацию, необходимую для уплаты денежных средств физическими и юридическими лицами за государственные и муниципальные услуги, а также иных платежей, являющихся источниками формирования доходов бюджетов бюджетной системы Российской Федерации, в Государственную информационную систему о государственных и муниципальных платежах в соответствии с порядком, установленным Федеральном законом от 27 июля 2010 года N </a:t>
            </a:r>
            <a:r>
              <a:rPr lang="ru-RU"/>
              <a:t>210-ФЗ </a:t>
            </a:r>
            <a:r>
              <a:rPr lang="ru-RU" smtClean="0"/>
              <a:t>«Об </a:t>
            </a:r>
            <a:r>
              <a:rPr lang="ru-RU" dirty="0"/>
              <a:t>организации предоставления государственных и </a:t>
            </a:r>
            <a:r>
              <a:rPr lang="ru-RU"/>
              <a:t>муниципальных </a:t>
            </a:r>
            <a:r>
              <a:rPr lang="ru-RU" smtClean="0"/>
              <a:t>услуг»;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…………………………………………………………………………….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44E7-83B2-4DDA-856F-50E20CCC74F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455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5236"/>
            <a:ext cx="8229600" cy="85725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Рейтинг взаимодействия региональных администраторов начислений с ГИС ГМП по состоянию на 10.11.2016</a:t>
            </a:r>
            <a:endParaRPr lang="ru-RU" sz="2000" b="1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872" y="699542"/>
            <a:ext cx="9144000" cy="4210701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44E7-83B2-4DDA-856F-50E20CCC74F9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905128" y="4011910"/>
            <a:ext cx="1296144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02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5236"/>
            <a:ext cx="8229600" cy="85725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Муниципальные образования Свердловской области, процент взаимодействия администраторов доходов которых составляет 100%</a:t>
            </a:r>
            <a:endParaRPr lang="ru-RU" sz="20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2651952"/>
              </p:ext>
            </p:extLst>
          </p:nvPr>
        </p:nvGraphicFramePr>
        <p:xfrm>
          <a:off x="107504" y="734154"/>
          <a:ext cx="8856984" cy="4213860"/>
        </p:xfrm>
        <a:graphic>
          <a:graphicData uri="http://schemas.openxmlformats.org/drawingml/2006/table">
            <a:tbl>
              <a:tblPr/>
              <a:tblGrid>
                <a:gridCol w="5904655"/>
                <a:gridCol w="942046"/>
                <a:gridCol w="997806"/>
                <a:gridCol w="1012477"/>
              </a:tblGrid>
              <a:tr h="4761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муниципальное образование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Зарегистрировано ГАН/АН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Взаимодействует ГАН/АН</a:t>
                      </a:r>
                      <a:b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ГИС ГМП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взаимодействия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867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8672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Баженовское сельское поселение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672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 </a:t>
                      </a:r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"Галкинское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</a:t>
                      </a:r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поселение"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672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Таборинское сельское поселение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672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Сысертский городской округ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672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округ Богданович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672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Новоуральский городской округ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672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Ачитский городской округ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672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Байкаловское сельское поселение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672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округ Верхняя Тура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672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округ Карпинск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672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округ Красноуральск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672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округ Нижняя Салда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672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округ Рефтинский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672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Ивдельский городской округ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672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</a:t>
                      </a:r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 </a:t>
                      </a:r>
                      <a:r>
                        <a:rPr lang="ru-RU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"город Екатеринбург"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672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образование Алапаевское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672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образование город Ирбит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5500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Шалинский городской округ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44E7-83B2-4DDA-856F-50E20CCC74F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39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5236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Муниципальные образования Свердловской области, процент взаимодействия администраторов доходов которых составляет </a:t>
            </a:r>
            <a:r>
              <a:rPr lang="ru-RU" sz="2000" b="1" dirty="0" smtClean="0"/>
              <a:t>от 75 до 100</a:t>
            </a:r>
            <a:r>
              <a:rPr lang="ru-RU" sz="2000" b="1" dirty="0"/>
              <a:t>%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9742425"/>
              </p:ext>
            </p:extLst>
          </p:nvPr>
        </p:nvGraphicFramePr>
        <p:xfrm>
          <a:off x="0" y="771551"/>
          <a:ext cx="9144000" cy="2376117"/>
        </p:xfrm>
        <a:graphic>
          <a:graphicData uri="http://schemas.openxmlformats.org/drawingml/2006/table">
            <a:tbl>
              <a:tblPr/>
              <a:tblGrid>
                <a:gridCol w="5364088"/>
                <a:gridCol w="1368152"/>
                <a:gridCol w="1224136"/>
                <a:gridCol w="1187624"/>
              </a:tblGrid>
              <a:tr h="984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муниципальное образование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Зарегистрировано ГАН/АН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Взаимодействует ГАН/АН</a:t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ГИС ГМП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взаимодействия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2398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38399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Артемовский городской округ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75%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38399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 Нижний Тагил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86%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  <a:tr h="38399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округ Краснотурьинск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88%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44E7-83B2-4DDA-856F-50E20CCC74F9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40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5236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Муниципальные образования Свердловской области, процент взаимодействия администраторов доходов которых составляет </a:t>
            </a:r>
            <a:r>
              <a:rPr lang="ru-RU" sz="2000" b="1" dirty="0" smtClean="0"/>
              <a:t>от 50 до 75%</a:t>
            </a:r>
            <a:endParaRPr lang="ru-RU" sz="20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7375032"/>
              </p:ext>
            </p:extLst>
          </p:nvPr>
        </p:nvGraphicFramePr>
        <p:xfrm>
          <a:off x="107504" y="771550"/>
          <a:ext cx="8928991" cy="4176460"/>
        </p:xfrm>
        <a:graphic>
          <a:graphicData uri="http://schemas.openxmlformats.org/drawingml/2006/table">
            <a:tbl>
              <a:tblPr/>
              <a:tblGrid>
                <a:gridCol w="5952660"/>
                <a:gridCol w="949704"/>
                <a:gridCol w="1005916"/>
                <a:gridCol w="1020711"/>
              </a:tblGrid>
              <a:tr h="4705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муниципальное образование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Зарегистрировано ГАН/АН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Взаимодействует ГАН/АН</a:t>
                      </a:r>
                      <a:b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ГИС ГМП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взаимодействия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611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42" marR="6642" marT="66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61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округ Староуткинск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161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Волчанский городской округ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161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Байкаловский муниципальный район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161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Гаринский городской округ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161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округ Верхний Тагил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161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округ Дегтярск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161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округ Заречный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161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округ Первоуральск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161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Камышловский городской округ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161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Малышевский городской округ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161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образование город Алапаевск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161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Нижнесергинский муниципальный район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161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Пышминский городской округ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161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Североуральский городской округ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161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Серовский городской округ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161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Тавдинский городской округ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161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Кушвинский городской округ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57%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161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</a:t>
                      </a:r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округ </a:t>
                      </a:r>
                      <a:r>
                        <a:rPr lang="ru-RU" sz="10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"Город Лесной"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57%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161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Белоярский городской округ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57%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161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Ирбитское муниципальное образование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161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округ Ревда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67%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  <a:tr h="1611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образование Красноуфимский округ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67%</a:t>
                      </a:r>
                    </a:p>
                  </a:txBody>
                  <a:tcPr marL="6642" marR="6642" marT="66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44E7-83B2-4DDA-856F-50E20CCC74F9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0666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5236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Муниципальные образования Свердловской области, процент взаимодействия администраторов доходов которых составляет </a:t>
            </a:r>
            <a:r>
              <a:rPr lang="ru-RU" sz="2000" b="1" dirty="0" smtClean="0"/>
              <a:t>от 25 до 50%</a:t>
            </a:r>
            <a:endParaRPr lang="ru-RU" sz="20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4480116"/>
              </p:ext>
            </p:extLst>
          </p:nvPr>
        </p:nvGraphicFramePr>
        <p:xfrm>
          <a:off x="179512" y="771545"/>
          <a:ext cx="8784976" cy="4032452"/>
        </p:xfrm>
        <a:graphic>
          <a:graphicData uri="http://schemas.openxmlformats.org/drawingml/2006/table">
            <a:tbl>
              <a:tblPr/>
              <a:tblGrid>
                <a:gridCol w="5856650"/>
                <a:gridCol w="934386"/>
                <a:gridCol w="989693"/>
                <a:gridCol w="1004247"/>
              </a:tblGrid>
              <a:tr h="5283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муниципальное образование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Зарегистрировано ГАН/АН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Взаимодействует ГАН/АН</a:t>
                      </a:r>
                      <a:b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ГИС ГМП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взаимодействия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2061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8186" marR="8186" marT="81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20612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Арамильский городской округ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20612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округ Верхотурский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20612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Слободо-Туринский муниципальный район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20612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Горноуральский городской округ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33%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20612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округ Верх-Нейвинский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33%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20612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Новолялинский городской округ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33%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20612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Туринский городской округ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33%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20612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Полевской городской округ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33%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20612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округ Красноуфимск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33%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20612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округ Сухой Лог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33%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20612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Нижнетуринский городской округ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38%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20612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Невьянский городской округ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20612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округ Среднеуральск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20612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образование Камышловский муниципальный район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20612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округ Верхняя Пышма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43%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  <a:tr h="20612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Верхнесалдинский городской округ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43%</a:t>
                      </a:r>
                    </a:p>
                  </a:txBody>
                  <a:tcPr marL="8186" marR="8186" marT="81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044E7-83B2-4DDA-856F-50E20CCC74F9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11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6558</TotalTime>
  <Words>2110</Words>
  <Application>Microsoft Office PowerPoint</Application>
  <PresentationFormat>Экран (16:9)</PresentationFormat>
  <Paragraphs>614</Paragraphs>
  <Slides>17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Lucida Grande</vt:lpstr>
      <vt:lpstr>Times New Roman</vt:lpstr>
      <vt:lpstr>Trebuchet MS</vt:lpstr>
      <vt:lpstr>Тема Office</vt:lpstr>
      <vt:lpstr>О рейтингах Свердловской области: - по полноте представления показателей в государственную автоматизированную информационную систему «Управление» - по взаимодействию администраторов доходов муниципальных образований с Государственной информационной системой о государственных и муниципальных платежах</vt:lpstr>
      <vt:lpstr>Группы показателей, представляемые в ГАС «Управление» органами государственной власти и органами местного самоуправления Свердловской области </vt:lpstr>
      <vt:lpstr>Статья 21.3 Федерального закона от 27.07.2010 № 210-ФЗ «Об организации предоставления государственных и муниципальных услуг»</vt:lpstr>
      <vt:lpstr>Статья 160.1 Бюджетного Кодекса Российской Федерации</vt:lpstr>
      <vt:lpstr>Рейтинг взаимодействия региональных администраторов начислений с ГИС ГМП по состоянию на 10.11.2016</vt:lpstr>
      <vt:lpstr>Муниципальные образования Свердловской области, процент взаимодействия администраторов доходов которых составляет 100%</vt:lpstr>
      <vt:lpstr>Муниципальные образования Свердловской области, процент взаимодействия администраторов доходов которых составляет от 75 до 100%</vt:lpstr>
      <vt:lpstr>Муниципальные образования Свердловской области, процент взаимодействия администраторов доходов которых составляет от 50 до 75%</vt:lpstr>
      <vt:lpstr>Муниципальные образования Свердловской области, процент взаимодействия администраторов доходов которых составляет от 25 до 50%</vt:lpstr>
      <vt:lpstr>Муниципальные образования Свердловской области, процент взаимодействия администраторов доходов которых составляет менее 25%</vt:lpstr>
      <vt:lpstr>Муниципальные образования Свердловской области, администраторы доходов которых не взаимодействуют с ГИС ГМП</vt:lpstr>
      <vt:lpstr>муниципальное образование город Каменск-Уральский</vt:lpstr>
      <vt:lpstr>Режевской городской округ</vt:lpstr>
      <vt:lpstr>Сосьвинский городской округ</vt:lpstr>
      <vt:lpstr>Кировградский городской округ</vt:lpstr>
      <vt:lpstr>Контактная информация ГИС ГМП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ZharkovSV</dc:creator>
  <cp:lastModifiedBy>Амбросов Дмитрий Александрович</cp:lastModifiedBy>
  <cp:revision>238</cp:revision>
  <cp:lastPrinted>2015-10-13T04:01:33Z</cp:lastPrinted>
  <dcterms:created xsi:type="dcterms:W3CDTF">2015-04-10T08:59:04Z</dcterms:created>
  <dcterms:modified xsi:type="dcterms:W3CDTF">2016-11-22T12:55:51Z</dcterms:modified>
</cp:coreProperties>
</file>