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5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5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5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5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D1A7FA5-2113-4AA4-8CCC-5843AC9AB4B1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631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6450"/>
            <a:ext cx="7186613" cy="4043363"/>
          </a:xfrm>
          <a:prstGeom prst="rect">
            <a:avLst/>
          </a:prstGeom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6000" cy="3906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3850560" y="9428760"/>
            <a:ext cx="2943360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834B3B0-D4AB-4433-A850-7FC15279329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532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609480" y="0"/>
            <a:ext cx="10970640" cy="16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9" name="Рисунок 15" descr="Гербик.tif"/>
          <p:cNvPicPr/>
          <p:nvPr/>
        </p:nvPicPr>
        <p:blipFill>
          <a:blip r:embed="rId3"/>
          <a:stretch/>
        </p:blipFill>
        <p:spPr>
          <a:xfrm>
            <a:off x="875160" y="142200"/>
            <a:ext cx="1403640" cy="926640"/>
          </a:xfrm>
          <a:prstGeom prst="rect">
            <a:avLst/>
          </a:prstGeom>
          <a:ln>
            <a:noFill/>
          </a:ln>
        </p:spPr>
      </p:pic>
      <p:sp>
        <p:nvSpPr>
          <p:cNvPr id="160" name="CustomShape 2"/>
          <p:cNvSpPr/>
          <p:nvPr/>
        </p:nvSpPr>
        <p:spPr>
          <a:xfrm>
            <a:off x="2546280" y="244800"/>
            <a:ext cx="9030600" cy="97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88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sz="288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Министерство экономики и территориального развития Свердловской области</a:t>
            </a:r>
            <a:r>
              <a:t/>
            </a:r>
            <a:br/>
            <a:r>
              <a:rPr lang="ru-RU" sz="216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2160" b="0" strike="noStrike" spc="-1"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550080" y="1491840"/>
            <a:ext cx="11089080" cy="34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618120" y="1842480"/>
            <a:ext cx="10958760" cy="2728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«</a:t>
            </a: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Calibri"/>
              </a:rPr>
              <a:t>О внедрении принципов и стандартов клиентоцентричности при предоставлении государственных и муниципальных услуг в Свердловской области в рамках федерального проекта «Государство для людей»</a:t>
            </a:r>
            <a:endParaRPr lang="ru-RU" sz="3200" b="0" strike="noStrike" spc="-1">
              <a:latin typeface="Arial"/>
            </a:endParaRPr>
          </a:p>
        </p:txBody>
      </p:sp>
      <p:graphicFrame>
        <p:nvGraphicFramePr>
          <p:cNvPr id="163" name="Table 5"/>
          <p:cNvGraphicFramePr/>
          <p:nvPr/>
        </p:nvGraphicFramePr>
        <p:xfrm>
          <a:off x="4435920" y="5925240"/>
          <a:ext cx="3412080" cy="698760"/>
        </p:xfrm>
        <a:graphic>
          <a:graphicData uri="http://schemas.openxmlformats.org/drawingml/2006/table">
            <a:tbl>
              <a:tblPr/>
              <a:tblGrid>
                <a:gridCol w="3412080"/>
              </a:tblGrid>
              <a:tr h="69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900" b="0" strike="noStrike" spc="-1">
                          <a:solidFill>
                            <a:srgbClr val="1F4E79"/>
                          </a:solidFill>
                          <a:latin typeface="Times New Roman"/>
                          <a:ea typeface="DejaVu Sans"/>
                        </a:rPr>
                        <a:t>3 апреля 2023 года</a:t>
                      </a:r>
                      <a:r>
                        <a:rPr lang="ru-RU" sz="29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  </a:t>
                      </a:r>
                      <a:endParaRPr lang="ru-RU" sz="29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4" name="CustomShape 6"/>
          <p:cNvSpPr/>
          <p:nvPr/>
        </p:nvSpPr>
        <p:spPr>
          <a:xfrm>
            <a:off x="5545080" y="5065920"/>
            <a:ext cx="6094080" cy="121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2E75B6"/>
                </a:solidFill>
                <a:latin typeface="Times New Roman"/>
                <a:ea typeface="Times New Roman"/>
              </a:rPr>
              <a:t>Гладкова Татьяна Викторовна</a:t>
            </a:r>
            <a:endParaRPr lang="ru-RU" sz="20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2E75B6"/>
                </a:solidFill>
                <a:latin typeface="Times New Roman"/>
                <a:ea typeface="Times New Roman"/>
              </a:rPr>
              <a:t>Заместитель Министра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2E75B6"/>
                </a:solidFill>
                <a:latin typeface="Times New Roman"/>
                <a:ea typeface="Times New Roman"/>
              </a:rPr>
              <a:t>экономики и территориального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0070C0"/>
                </a:solidFill>
                <a:latin typeface="Times New Roman"/>
                <a:ea typeface="Times New Roman"/>
              </a:rPr>
              <a:t>развития</a:t>
            </a:r>
            <a:r>
              <a:rPr lang="ru-RU" sz="1800" b="0" strike="noStrike" spc="-1">
                <a:solidFill>
                  <a:srgbClr val="2E75B6"/>
                </a:solidFill>
                <a:latin typeface="Times New Roman"/>
                <a:ea typeface="Times New Roman"/>
              </a:rPr>
              <a:t> Свердловской области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92040" y="3109680"/>
            <a:ext cx="3324600" cy="10418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Гражданин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6184800" y="4461840"/>
            <a:ext cx="360" cy="3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3"/>
          <p:cNvSpPr/>
          <p:nvPr/>
        </p:nvSpPr>
        <p:spPr>
          <a:xfrm>
            <a:off x="1498680" y="3896280"/>
            <a:ext cx="1048824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1374120" y="5317200"/>
            <a:ext cx="1048824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5"/>
          <p:cNvSpPr/>
          <p:nvPr/>
        </p:nvSpPr>
        <p:spPr>
          <a:xfrm>
            <a:off x="450000" y="1400400"/>
            <a:ext cx="2120148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6"/>
          <p:cNvSpPr/>
          <p:nvPr/>
        </p:nvSpPr>
        <p:spPr>
          <a:xfrm>
            <a:off x="7683840" y="3078720"/>
            <a:ext cx="4174560" cy="1187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9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Государственные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(муниципальные) служащие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171" name="CustomShape 7"/>
          <p:cNvSpPr/>
          <p:nvPr/>
        </p:nvSpPr>
        <p:spPr>
          <a:xfrm rot="3013800">
            <a:off x="7449840" y="2181240"/>
            <a:ext cx="915480" cy="47016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8"/>
          <p:cNvSpPr/>
          <p:nvPr/>
        </p:nvSpPr>
        <p:spPr>
          <a:xfrm rot="8071200">
            <a:off x="3359520" y="2264760"/>
            <a:ext cx="1045080" cy="52128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9"/>
          <p:cNvSpPr/>
          <p:nvPr/>
        </p:nvSpPr>
        <p:spPr>
          <a:xfrm>
            <a:off x="3862440" y="3084480"/>
            <a:ext cx="3692160" cy="1279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Представитель бизнеса или некоммерческой организации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174" name="CustomShape 10"/>
          <p:cNvSpPr/>
          <p:nvPr/>
        </p:nvSpPr>
        <p:spPr>
          <a:xfrm>
            <a:off x="232920" y="5319720"/>
            <a:ext cx="24998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11"/>
          <p:cNvSpPr/>
          <p:nvPr/>
        </p:nvSpPr>
        <p:spPr>
          <a:xfrm>
            <a:off x="90360" y="92160"/>
            <a:ext cx="12004200" cy="69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12"/>
          <p:cNvSpPr/>
          <p:nvPr/>
        </p:nvSpPr>
        <p:spPr>
          <a:xfrm>
            <a:off x="4296600" y="1141200"/>
            <a:ext cx="3386880" cy="76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ЧЕЛОВЕК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(клиент государства)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77" name="CustomShape 13"/>
          <p:cNvSpPr/>
          <p:nvPr/>
        </p:nvSpPr>
        <p:spPr>
          <a:xfrm>
            <a:off x="0" y="5040"/>
            <a:ext cx="12238560" cy="1275480"/>
          </a:xfrm>
          <a:prstGeom prst="rect">
            <a:avLst/>
          </a:prstGeom>
          <a:solidFill>
            <a:srgbClr val="3465A4"/>
          </a:solidFill>
          <a:ln>
            <a:noFill/>
          </a:ln>
          <a:effectLst>
            <a:outerShdw blurRad="50760" dist="37674" dir="8100000" algn="tr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Федеральный проект «Государство для людей»</a:t>
            </a:r>
            <a:r>
              <a:rPr lang="ru-RU" sz="36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endParaRPr lang="ru-RU" sz="3600" b="0" strike="noStrike" spc="-1">
              <a:latin typeface="Arial"/>
            </a:endParaRPr>
          </a:p>
          <a:p>
            <a:pPr algn="ctr">
              <a:lnSpc>
                <a:spcPts val="802"/>
              </a:lnSpc>
              <a:spcAft>
                <a:spcPts val="799"/>
              </a:spcAft>
            </a:pPr>
            <a:endParaRPr lang="ru-RU" sz="3600" b="0" strike="noStrike" spc="-1">
              <a:latin typeface="Arial"/>
            </a:endParaRPr>
          </a:p>
        </p:txBody>
      </p:sp>
      <p:sp>
        <p:nvSpPr>
          <p:cNvPr id="178" name="CustomShape 14"/>
          <p:cNvSpPr/>
          <p:nvPr/>
        </p:nvSpPr>
        <p:spPr>
          <a:xfrm rot="5385000">
            <a:off x="5550480" y="2444760"/>
            <a:ext cx="783360" cy="4820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15"/>
          <p:cNvSpPr/>
          <p:nvPr/>
        </p:nvSpPr>
        <p:spPr>
          <a:xfrm>
            <a:off x="0" y="4174920"/>
            <a:ext cx="12191400" cy="5774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Стандарты клиентоцентричности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80" name="CustomShape 16"/>
          <p:cNvSpPr/>
          <p:nvPr/>
        </p:nvSpPr>
        <p:spPr>
          <a:xfrm>
            <a:off x="667800" y="4836240"/>
            <a:ext cx="1661400" cy="4410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СТАНДАРТ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1" name="CustomShape 17"/>
          <p:cNvSpPr/>
          <p:nvPr/>
        </p:nvSpPr>
        <p:spPr>
          <a:xfrm>
            <a:off x="667800" y="5405400"/>
            <a:ext cx="1661400" cy="4410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СТАНДАРТ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2" name="CustomShape 18"/>
          <p:cNvSpPr/>
          <p:nvPr/>
        </p:nvSpPr>
        <p:spPr>
          <a:xfrm>
            <a:off x="652320" y="6046560"/>
            <a:ext cx="1661400" cy="44100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СТАНДАРТ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83" name="CustomShape 19"/>
          <p:cNvSpPr/>
          <p:nvPr/>
        </p:nvSpPr>
        <p:spPr>
          <a:xfrm>
            <a:off x="2775240" y="4838400"/>
            <a:ext cx="4228920" cy="394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«Государство для людей»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4" name="CustomShape 20"/>
          <p:cNvSpPr/>
          <p:nvPr/>
        </p:nvSpPr>
        <p:spPr>
          <a:xfrm>
            <a:off x="2775240" y="5430240"/>
            <a:ext cx="4228920" cy="394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«Государство для бизнеса»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5" name="CustomShape 21"/>
          <p:cNvSpPr/>
          <p:nvPr/>
        </p:nvSpPr>
        <p:spPr>
          <a:xfrm>
            <a:off x="2775240" y="6084720"/>
            <a:ext cx="4228920" cy="364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«Стандарт для внутреннего клиента»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-110160" y="346680"/>
            <a:ext cx="12587760" cy="64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2"/>
          <p:cNvSpPr/>
          <p:nvPr/>
        </p:nvSpPr>
        <p:spPr>
          <a:xfrm>
            <a:off x="6184800" y="4461840"/>
            <a:ext cx="360" cy="3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3"/>
          <p:cNvSpPr/>
          <p:nvPr/>
        </p:nvSpPr>
        <p:spPr>
          <a:xfrm>
            <a:off x="0" y="0"/>
            <a:ext cx="12238560" cy="1438920"/>
          </a:xfrm>
          <a:prstGeom prst="rect">
            <a:avLst/>
          </a:prstGeom>
          <a:solidFill>
            <a:srgbClr val="3465A4"/>
          </a:solidFill>
          <a:ln>
            <a:noFill/>
          </a:ln>
          <a:effectLst>
            <a:outerShdw blurRad="50760" dist="37674" dir="8100000" algn="tr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Times New Roman"/>
                <a:ea typeface="Arial"/>
              </a:rPr>
              <a:t>Рабочие группы по жизненным ситуациям</a:t>
            </a:r>
            <a:endParaRPr lang="ru-RU" sz="4000" b="0" strike="noStrike" spc="-1">
              <a:latin typeface="Aria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endParaRPr lang="ru-RU" sz="4000" b="0" strike="noStrike" spc="-1">
              <a:latin typeface="Arial"/>
            </a:endParaRPr>
          </a:p>
        </p:txBody>
      </p:sp>
      <p:graphicFrame>
        <p:nvGraphicFramePr>
          <p:cNvPr id="189" name="Table 4"/>
          <p:cNvGraphicFramePr/>
          <p:nvPr/>
        </p:nvGraphicFramePr>
        <p:xfrm>
          <a:off x="94680" y="1477440"/>
          <a:ext cx="5722200" cy="5325840"/>
        </p:xfrm>
        <a:graphic>
          <a:graphicData uri="http://schemas.openxmlformats.org/drawingml/2006/table">
            <a:tbl>
              <a:tblPr/>
              <a:tblGrid>
                <a:gridCol w="1092960"/>
                <a:gridCol w="4629240"/>
              </a:tblGrid>
              <a:tr h="329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Многодетная семья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29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Попадание в чрезвычайную ситуацию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1117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Создание (реконструкция) объектов массового спорта с применением механизмов государственного-частного партнерства и предоставлении физкультурно-оздоровительных услуг населению на основе спроса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29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Поступление в ВУЗ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499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Участие в спортивных (любительских) соревнованиях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29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Получение мер поддержки для развития бизнеса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534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Развитие бизнеса зерновой отрасли растениеводства (КФХ)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534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туристического объекта (в том числе для лечения (оздоровления) и отдыха)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29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Организация туристических поездок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29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туристической компании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29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аптеки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31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ветеринарной аптеки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Table 5"/>
          <p:cNvGraphicFramePr/>
          <p:nvPr>
            <p:extLst>
              <p:ext uri="{D42A27DB-BD31-4B8C-83A1-F6EECF244321}">
                <p14:modId xmlns:p14="http://schemas.microsoft.com/office/powerpoint/2010/main" val="650835607"/>
              </p:ext>
            </p:extLst>
          </p:nvPr>
        </p:nvGraphicFramePr>
        <p:xfrm>
          <a:off x="5918760" y="1477440"/>
          <a:ext cx="6090120" cy="5133463"/>
        </p:xfrm>
        <a:graphic>
          <a:graphicData uri="http://schemas.openxmlformats.org/drawingml/2006/table">
            <a:tbl>
              <a:tblPr/>
              <a:tblGrid>
                <a:gridCol w="1163520"/>
                <a:gridCol w="4926600"/>
              </a:tblGrid>
              <a:tr h="738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Прием сотрудников на государственную гражданскую службу, прекращение служебных отношений на государственной гражданской службе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22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Поиск работы (в том числе для молодых специалистов)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522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предприятия по производству алкогольной продукции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Выпуск продукции в оборот и/или продажу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частной школы/детского сада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ювелирного производства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DC3E6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Строительство индивидуального жилого дома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26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Организация логистики грузов (за пределы РФ)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радиостанции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Выезд</a:t>
                      </a:r>
                      <a:r>
                        <a:rPr lang="ru-RU" sz="1400" b="1" strike="noStrike" spc="-1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на охоту и рыбалку</a:t>
                      </a:r>
                      <a:endParaRPr lang="ru-RU" sz="1400" b="1" strike="noStrike" spc="-1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0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Открытие риэлтерского агентства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3800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23</a:t>
                      </a:r>
                      <a:endParaRPr lang="ru-RU" sz="1400" b="1" strike="noStrike" spc="-1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Приобретение маломерного судна для некоммерческого пользования</a:t>
                      </a:r>
                      <a:endParaRPr lang="ru-RU" sz="1400" b="1" strike="noStrike" spc="-1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2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Получение права на управление летным транспортным </a:t>
                      </a:r>
                      <a:endParaRPr lang="ru-RU" sz="1400" b="1" strike="noStrike" spc="-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средством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-110160" y="346680"/>
            <a:ext cx="12587760" cy="64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2"/>
          <p:cNvSpPr/>
          <p:nvPr/>
        </p:nvSpPr>
        <p:spPr>
          <a:xfrm>
            <a:off x="6184800" y="4461840"/>
            <a:ext cx="360" cy="3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CustomShape 3"/>
          <p:cNvSpPr/>
          <p:nvPr/>
        </p:nvSpPr>
        <p:spPr>
          <a:xfrm>
            <a:off x="0" y="0"/>
            <a:ext cx="12238560" cy="1078560"/>
          </a:xfrm>
          <a:prstGeom prst="rect">
            <a:avLst/>
          </a:prstGeom>
          <a:solidFill>
            <a:srgbClr val="3465A4"/>
          </a:solidFill>
          <a:ln>
            <a:noFill/>
          </a:ln>
          <a:effectLst>
            <a:outerShdw blurRad="50760" dist="37674" dir="8100000" algn="tr" rotWithShape="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 strike="noStrike" spc="-1">
                <a:solidFill>
                  <a:srgbClr val="FFFFFF"/>
                </a:solidFill>
                <a:latin typeface="Times New Roman"/>
                <a:ea typeface="Arial"/>
              </a:rPr>
              <a:t>Рабочие группы по жизненным ситуациям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8000"/>
              </a:lnSpc>
              <a:spcAft>
                <a:spcPts val="799"/>
              </a:spcAft>
            </a:pPr>
            <a:endParaRPr lang="ru-RU" sz="2800" b="0" strike="noStrike" spc="-1">
              <a:latin typeface="Arial"/>
            </a:endParaRPr>
          </a:p>
        </p:txBody>
      </p:sp>
      <p:pic>
        <p:nvPicPr>
          <p:cNvPr id="194" name="Рисунок 170"/>
          <p:cNvPicPr/>
          <p:nvPr/>
        </p:nvPicPr>
        <p:blipFill>
          <a:blip r:embed="rId2"/>
          <a:stretch/>
        </p:blipFill>
        <p:spPr>
          <a:xfrm>
            <a:off x="0" y="1116000"/>
            <a:ext cx="12262680" cy="5866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0" y="11880"/>
            <a:ext cx="12191760" cy="132228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strike="noStrike" cap="all" spc="-1">
                <a:solidFill>
                  <a:srgbClr val="FFFFFF"/>
                </a:solidFill>
                <a:latin typeface="Times New Roman"/>
                <a:ea typeface="Times New Roman"/>
              </a:rPr>
              <a:t>План мероприятий</a:t>
            </a:r>
            <a:r>
              <a:rPr lang="ru-RU" sz="2800" b="1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t/>
            </a:r>
            <a:br/>
            <a:r>
              <a:rPr lang="ru-RU" sz="2800" b="1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по внедрению стандартов клиентоцентричности в Свердловской области </a:t>
            </a:r>
            <a:r>
              <a:t/>
            </a:r>
            <a:br/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564920" y="1334520"/>
            <a:ext cx="2127240" cy="710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Раздел 1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1564920" y="2401920"/>
            <a:ext cx="2127240" cy="710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Раздел 2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8" name="CustomShape 4"/>
          <p:cNvSpPr/>
          <p:nvPr/>
        </p:nvSpPr>
        <p:spPr>
          <a:xfrm>
            <a:off x="1486440" y="3836880"/>
            <a:ext cx="2127240" cy="710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Раздел 3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9" name="CustomShape 5"/>
          <p:cNvSpPr/>
          <p:nvPr/>
        </p:nvSpPr>
        <p:spPr>
          <a:xfrm>
            <a:off x="1486440" y="5562720"/>
            <a:ext cx="2127240" cy="7106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Раздел 4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00" name="CustomShape 6"/>
          <p:cNvSpPr/>
          <p:nvPr/>
        </p:nvSpPr>
        <p:spPr>
          <a:xfrm>
            <a:off x="4447080" y="1454040"/>
            <a:ext cx="5387040" cy="47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Организационные мероприятия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1" name="CustomShape 7"/>
          <p:cNvSpPr/>
          <p:nvPr/>
        </p:nvSpPr>
        <p:spPr>
          <a:xfrm>
            <a:off x="4416480" y="2177280"/>
            <a:ext cx="7044840" cy="85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Мероприятия по совершенствованию кадрового процесса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2" name="CustomShape 8"/>
          <p:cNvSpPr/>
          <p:nvPr/>
        </p:nvSpPr>
        <p:spPr>
          <a:xfrm>
            <a:off x="4385520" y="3648960"/>
            <a:ext cx="7296120" cy="124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Мероприятия по внедрению стандартов клиентоцентричности в рамках приоритетных жизненных ситуаций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3" name="CustomShape 9"/>
          <p:cNvSpPr/>
          <p:nvPr/>
        </p:nvSpPr>
        <p:spPr>
          <a:xfrm>
            <a:off x="4354200" y="5388120"/>
            <a:ext cx="7358400" cy="136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Мероприятия по внедрению стандартов клиентоцентричности в ИОГВ СО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0" y="0"/>
            <a:ext cx="12191760" cy="130500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4400" b="0" strike="noStrike" spc="-1">
                <a:solidFill>
                  <a:srgbClr val="FFFFFF"/>
                </a:solidFill>
                <a:latin typeface="Arial"/>
                <a:ea typeface="DejaVu Sans"/>
              </a:rPr>
              <a:t>Задачи органов власти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570480" y="1387440"/>
            <a:ext cx="8621280" cy="133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Создать рабочую группу по внедрению принципов и стандартов клиентоцентричности в рамках деятельности комиссии по повышению качества предоставления государственных и муниципальных услуг, а также осуществления государственного контроля (надзора) и муниципального контроля в Свердловской области  в режиме видео-конференц-связи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3618360" y="2612520"/>
            <a:ext cx="81943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Определить в ИОГВ заместителей руководителей, ответственных за внедрение клиентоцентричности в органе власти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7" name="CustomShape 4"/>
          <p:cNvSpPr/>
          <p:nvPr/>
        </p:nvSpPr>
        <p:spPr>
          <a:xfrm>
            <a:off x="3555360" y="3350880"/>
            <a:ext cx="82900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Утвердить план мероприятий по внедрению стандартов клиентоцентричности в Свердловской области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8" name="CustomShape 5"/>
          <p:cNvSpPr/>
          <p:nvPr/>
        </p:nvSpPr>
        <p:spPr>
          <a:xfrm>
            <a:off x="3570480" y="4098960"/>
            <a:ext cx="8403480" cy="13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Исполнительным органам государственной власти Свердловской области принять участие в проведении самопроверки услуг федеральных органов совместно с Аналитическим центром при Правительстве РФ на соответствие принципам и стандартам клиентоцентричности предоставить чек-листы самопроверки услуг в Министерство экономики и терразвития Свердловской области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9" name="CustomShape 6"/>
          <p:cNvSpPr/>
          <p:nvPr/>
        </p:nvSpPr>
        <p:spPr>
          <a:xfrm>
            <a:off x="1820880" y="1450800"/>
            <a:ext cx="7646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210" name="CustomShape 7"/>
          <p:cNvSpPr/>
          <p:nvPr/>
        </p:nvSpPr>
        <p:spPr>
          <a:xfrm>
            <a:off x="1820880" y="2427840"/>
            <a:ext cx="7646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211" name="CustomShape 8"/>
          <p:cNvSpPr/>
          <p:nvPr/>
        </p:nvSpPr>
        <p:spPr>
          <a:xfrm>
            <a:off x="1820880" y="3258720"/>
            <a:ext cx="7646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212" name="CustomShape 9"/>
          <p:cNvSpPr/>
          <p:nvPr/>
        </p:nvSpPr>
        <p:spPr>
          <a:xfrm>
            <a:off x="1820880" y="4381200"/>
            <a:ext cx="7646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>
              <a:latin typeface="Arial"/>
            </a:endParaRPr>
          </a:p>
        </p:txBody>
      </p:sp>
      <p:sp>
        <p:nvSpPr>
          <p:cNvPr id="213" name="CustomShape 10"/>
          <p:cNvSpPr/>
          <p:nvPr/>
        </p:nvSpPr>
        <p:spPr>
          <a:xfrm>
            <a:off x="3524760" y="5641200"/>
            <a:ext cx="832068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Исполнительным органам государственной власти Свердловской области направить список сотрудников для прохождения обучения по внедрению и применению принципов и стандартов клиентоцентричности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4" name="CustomShape 11"/>
          <p:cNvSpPr/>
          <p:nvPr/>
        </p:nvSpPr>
        <p:spPr>
          <a:xfrm>
            <a:off x="1820880" y="5548680"/>
            <a:ext cx="7646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6000" b="1" strike="noStrike" spc="-1">
                <a:solidFill>
                  <a:srgbClr val="548235"/>
                </a:solidFill>
                <a:latin typeface="Wingdings 2"/>
                <a:ea typeface="SimSun"/>
              </a:rPr>
              <a:t></a:t>
            </a:r>
            <a:endParaRPr lang="ru-RU" sz="6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0" y="0"/>
            <a:ext cx="12190320" cy="6856200"/>
          </a:xfrm>
          <a:prstGeom prst="rect">
            <a:avLst/>
          </a:prstGeom>
          <a:solidFill>
            <a:srgbClr val="BDD7EE"/>
          </a:solidFill>
          <a:ln>
            <a:solidFill>
              <a:srgbClr val="9DC3E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    СПАСИБО ЗА ВНИМАНИЕ!</a:t>
            </a:r>
            <a:endParaRPr lang="ru-RU" sz="4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4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</TotalTime>
  <Words>424</Words>
  <Application>Microsoft Office PowerPoint</Application>
  <PresentationFormat>Широкоэкранный</PresentationFormat>
  <Paragraphs>100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SimSun</vt:lpstr>
      <vt:lpstr>Arial</vt:lpstr>
      <vt:lpstr>Calibri</vt:lpstr>
      <vt:lpstr>DejaVu Sans</vt:lpstr>
      <vt:lpstr>Liberation Serif</vt:lpstr>
      <vt:lpstr>Symbol</vt:lpstr>
      <vt:lpstr>Times New Roman</vt:lpstr>
      <vt:lpstr>Wingdings</vt:lpstr>
      <vt:lpstr>Wingdings 2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Панчук Марина Владимировна</dc:creator>
  <dc:description/>
  <cp:lastModifiedBy>Чемякина Екатерина Анатольевна</cp:lastModifiedBy>
  <cp:revision>123</cp:revision>
  <cp:lastPrinted>2023-04-03T08:58:04Z</cp:lastPrinted>
  <dcterms:created xsi:type="dcterms:W3CDTF">2023-03-07T04:36:43Z</dcterms:created>
  <dcterms:modified xsi:type="dcterms:W3CDTF">2023-04-10T12:07:55Z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