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notesMasterIdLst>
    <p:notesMasterId r:id="rId21"/>
  </p:notesMasterIdLst>
  <p:sldIdLst>
    <p:sldId id="258" r:id="rId3"/>
    <p:sldId id="282" r:id="rId4"/>
    <p:sldId id="290" r:id="rId5"/>
    <p:sldId id="291" r:id="rId6"/>
    <p:sldId id="292" r:id="rId7"/>
    <p:sldId id="307" r:id="rId8"/>
    <p:sldId id="308" r:id="rId9"/>
    <p:sldId id="293" r:id="rId10"/>
    <p:sldId id="294" r:id="rId11"/>
    <p:sldId id="297" r:id="rId12"/>
    <p:sldId id="295" r:id="rId13"/>
    <p:sldId id="296" r:id="rId14"/>
    <p:sldId id="298" r:id="rId15"/>
    <p:sldId id="302" r:id="rId16"/>
    <p:sldId id="303" r:id="rId17"/>
    <p:sldId id="304" r:id="rId18"/>
    <p:sldId id="305" r:id="rId19"/>
    <p:sldId id="306" r:id="rId20"/>
  </p:sldIdLst>
  <p:sldSz cx="9144000" cy="6858000" type="screen4x3"/>
  <p:notesSz cx="6756400" cy="98679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3399FF"/>
    <a:srgbClr val="9999FF"/>
    <a:srgbClr val="0099CC"/>
    <a:srgbClr val="660066"/>
    <a:srgbClr val="669900"/>
    <a:srgbClr val="CC66FF"/>
    <a:srgbClr val="666699"/>
    <a:srgbClr val="9933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9E894-0D39-40B6-A9A4-E2A518DA0BC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9CD8A-8807-4E08-A518-D21173C41DB1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Arial Narrow" panose="020B0606020202030204" pitchFamily="34" charset="0"/>
            </a:rPr>
            <a:t>снижение показателей по тому или иному виду деятельности</a:t>
          </a:r>
        </a:p>
      </dgm:t>
    </dgm:pt>
    <dgm:pt modelId="{2589278C-F862-4DA1-976F-6E90F8FDB3D6}" type="parTrans" cxnId="{F227D580-7B1F-46BA-8D17-BD2B25B62B34}">
      <dgm:prSet/>
      <dgm:spPr/>
      <dgm:t>
        <a:bodyPr/>
        <a:lstStyle/>
        <a:p>
          <a:endParaRPr lang="ru-RU"/>
        </a:p>
      </dgm:t>
    </dgm:pt>
    <dgm:pt modelId="{43021AA3-16CC-4630-AB11-BEC8A0A74BA9}" type="sibTrans" cxnId="{F227D580-7B1F-46BA-8D17-BD2B25B62B34}">
      <dgm:prSet/>
      <dgm:spPr/>
      <dgm:t>
        <a:bodyPr/>
        <a:lstStyle/>
        <a:p>
          <a:endParaRPr lang="ru-RU"/>
        </a:p>
      </dgm:t>
    </dgm:pt>
    <dgm:pt modelId="{346A33D5-C3E4-4667-97A6-217D572759DA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8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недостаточный уровень инвестиционной активности, что может привести к низкому уровню освоения ресурсов и повышению себестоимости продукции</a:t>
          </a:r>
          <a:endParaRPr lang="ru-RU" sz="1200" kern="1200" dirty="0"/>
        </a:p>
      </dgm:t>
    </dgm:pt>
    <dgm:pt modelId="{23C53260-5B3D-44E8-B263-472DB56673E0}" type="parTrans" cxnId="{3B8FDCAD-B08A-4D02-83AE-114FF51059CE}">
      <dgm:prSet/>
      <dgm:spPr/>
      <dgm:t>
        <a:bodyPr/>
        <a:lstStyle/>
        <a:p>
          <a:endParaRPr lang="ru-RU"/>
        </a:p>
      </dgm:t>
    </dgm:pt>
    <dgm:pt modelId="{7229C7CB-7744-45A0-88A5-C5240F9B804A}" type="sibTrans" cxnId="{3B8FDCAD-B08A-4D02-83AE-114FF51059CE}">
      <dgm:prSet/>
      <dgm:spPr/>
      <dgm:t>
        <a:bodyPr/>
        <a:lstStyle/>
        <a:p>
          <a:endParaRPr lang="ru-RU"/>
        </a:p>
      </dgm:t>
    </dgm:pt>
    <dgm:pt modelId="{5FF63F4E-7A57-46B0-9878-9C6F81A1C1C1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Arial Narrow" panose="020B0606020202030204" pitchFamily="34" charset="0"/>
            </a:rPr>
            <a:t>наличие административных барьеров, что значительно затрудняет деятельность субъектов инвестиционной и предпринимательской деятельности</a:t>
          </a:r>
        </a:p>
      </dgm:t>
    </dgm:pt>
    <dgm:pt modelId="{62BFDF4B-FAF2-46BC-B5CA-D0B348024439}" type="parTrans" cxnId="{103DD3F3-DB62-4602-AAD4-B207F22E3B2F}">
      <dgm:prSet/>
      <dgm:spPr/>
      <dgm:t>
        <a:bodyPr/>
        <a:lstStyle/>
        <a:p>
          <a:endParaRPr lang="ru-RU"/>
        </a:p>
      </dgm:t>
    </dgm:pt>
    <dgm:pt modelId="{A8D978EF-E77B-473D-93A6-B312F1E05774}" type="sibTrans" cxnId="{103DD3F3-DB62-4602-AAD4-B207F22E3B2F}">
      <dgm:prSet/>
      <dgm:spPr/>
      <dgm:t>
        <a:bodyPr/>
        <a:lstStyle/>
        <a:p>
          <a:endParaRPr lang="ru-RU"/>
        </a:p>
      </dgm:t>
    </dgm:pt>
    <dgm:pt modelId="{40E98135-A8AC-45F5-BAE5-00907CCF8587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Arial Narrow" panose="020B0606020202030204" pitchFamily="34" charset="0"/>
            </a:rPr>
            <a:t>невозможность реализации субъектом предпринимательской и инвестиционной деятельности своих прав, предусмотренных законодательством</a:t>
          </a:r>
        </a:p>
      </dgm:t>
    </dgm:pt>
    <dgm:pt modelId="{7AE253E0-BE59-4F0D-AA23-4682A44F8B58}" type="parTrans" cxnId="{45B58300-E819-4C5B-82BB-84C7D5F1E42D}">
      <dgm:prSet/>
      <dgm:spPr/>
      <dgm:t>
        <a:bodyPr/>
        <a:lstStyle/>
        <a:p>
          <a:endParaRPr lang="ru-RU"/>
        </a:p>
      </dgm:t>
    </dgm:pt>
    <dgm:pt modelId="{E289468F-0FCD-42E0-9AF7-31CD0352E398}" type="sibTrans" cxnId="{45B58300-E819-4C5B-82BB-84C7D5F1E42D}">
      <dgm:prSet/>
      <dgm:spPr/>
      <dgm:t>
        <a:bodyPr/>
        <a:lstStyle/>
        <a:p>
          <a:endParaRPr lang="ru-RU"/>
        </a:p>
      </dgm:t>
    </dgm:pt>
    <dgm:pt modelId="{A33B5F20-A8F6-4261-A3E5-1D8ED5991098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700" dirty="0">
              <a:solidFill>
                <a:schemeClr val="tx1"/>
              </a:solidFill>
              <a:latin typeface="Arial Narrow" panose="020B0606020202030204" pitchFamily="34" charset="0"/>
            </a:rPr>
            <a:t>недостаточный уровень финансирования, что ведет к сокращению объемов производства и негативно влияет на деятельность предпринимателей и качество жизни общества в целом</a:t>
          </a:r>
        </a:p>
      </dgm:t>
    </dgm:pt>
    <dgm:pt modelId="{553325B3-60D1-4B82-8F03-96C8C25C2B1B}" type="parTrans" cxnId="{90486142-6B8B-40A7-8E37-85E8D365419B}">
      <dgm:prSet/>
      <dgm:spPr/>
      <dgm:t>
        <a:bodyPr/>
        <a:lstStyle/>
        <a:p>
          <a:endParaRPr lang="ru-RU"/>
        </a:p>
      </dgm:t>
    </dgm:pt>
    <dgm:pt modelId="{9FABE4B4-930D-44A0-A343-EB4AE21FF3E0}" type="sibTrans" cxnId="{90486142-6B8B-40A7-8E37-85E8D365419B}">
      <dgm:prSet/>
      <dgm:spPr/>
      <dgm:t>
        <a:bodyPr/>
        <a:lstStyle/>
        <a:p>
          <a:endParaRPr lang="ru-RU"/>
        </a:p>
      </dgm:t>
    </dgm:pt>
    <dgm:pt modelId="{C255D0B4-1835-41A7-968E-2CAC73B1E970}" type="pres">
      <dgm:prSet presAssocID="{9B89E894-0D39-40B6-A9A4-E2A518DA0B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D21597-EEFA-48C3-9B0E-4CF5D433971B}" type="pres">
      <dgm:prSet presAssocID="{9B89E894-0D39-40B6-A9A4-E2A518DA0BC0}" presName="Name1" presStyleCnt="0"/>
      <dgm:spPr/>
    </dgm:pt>
    <dgm:pt modelId="{048F1619-6789-414C-B011-B53723B058AF}" type="pres">
      <dgm:prSet presAssocID="{9B89E894-0D39-40B6-A9A4-E2A518DA0BC0}" presName="cycle" presStyleCnt="0"/>
      <dgm:spPr/>
    </dgm:pt>
    <dgm:pt modelId="{3747B6E1-FE8D-4181-90E0-C0A9323DE0DF}" type="pres">
      <dgm:prSet presAssocID="{9B89E894-0D39-40B6-A9A4-E2A518DA0BC0}" presName="srcNode" presStyleLbl="node1" presStyleIdx="0" presStyleCnt="5"/>
      <dgm:spPr/>
    </dgm:pt>
    <dgm:pt modelId="{AD1D069E-A441-4552-AA60-1FAF1C1ABA2B}" type="pres">
      <dgm:prSet presAssocID="{9B89E894-0D39-40B6-A9A4-E2A518DA0BC0}" presName="conn" presStyleLbl="parChTrans1D2" presStyleIdx="0" presStyleCnt="1"/>
      <dgm:spPr/>
      <dgm:t>
        <a:bodyPr/>
        <a:lstStyle/>
        <a:p>
          <a:endParaRPr lang="ru-RU"/>
        </a:p>
      </dgm:t>
    </dgm:pt>
    <dgm:pt modelId="{A67C9BF8-731B-43F9-ACFC-48B999FBE527}" type="pres">
      <dgm:prSet presAssocID="{9B89E894-0D39-40B6-A9A4-E2A518DA0BC0}" presName="extraNode" presStyleLbl="node1" presStyleIdx="0" presStyleCnt="5"/>
      <dgm:spPr/>
    </dgm:pt>
    <dgm:pt modelId="{0AA4CFF2-35DE-4F86-9933-A1BC5FAE35C2}" type="pres">
      <dgm:prSet presAssocID="{9B89E894-0D39-40B6-A9A4-E2A518DA0BC0}" presName="dstNode" presStyleLbl="node1" presStyleIdx="0" presStyleCnt="5"/>
      <dgm:spPr/>
    </dgm:pt>
    <dgm:pt modelId="{728AAD76-EBEB-4579-A1B4-F0ADA6B1D0A8}" type="pres">
      <dgm:prSet presAssocID="{FB29CD8A-8807-4E08-A518-D21173C41DB1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F48C81-8513-4362-BC5E-2F467CEB5761}" type="pres">
      <dgm:prSet presAssocID="{FB29CD8A-8807-4E08-A518-D21173C41DB1}" presName="accent_1" presStyleCnt="0"/>
      <dgm:spPr/>
    </dgm:pt>
    <dgm:pt modelId="{A1C65828-877E-40BD-B3FF-F0F2961E51AB}" type="pres">
      <dgm:prSet presAssocID="{FB29CD8A-8807-4E08-A518-D21173C41DB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5E916E-A8F8-43D2-AB77-93A7BC6C6A21}" type="pres">
      <dgm:prSet presAssocID="{346A33D5-C3E4-4667-97A6-217D572759D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1920D-DA2B-4509-956A-566CCB6043D1}" type="pres">
      <dgm:prSet presAssocID="{346A33D5-C3E4-4667-97A6-217D572759DA}" presName="accent_2" presStyleCnt="0"/>
      <dgm:spPr/>
    </dgm:pt>
    <dgm:pt modelId="{18EA53B0-AC33-46DC-BCAB-F01449B9751D}" type="pres">
      <dgm:prSet presAssocID="{346A33D5-C3E4-4667-97A6-217D572759DA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DC08F0-A7EA-4DC8-A333-68C183533ADF}" type="pres">
      <dgm:prSet presAssocID="{5FF63F4E-7A57-46B0-9878-9C6F81A1C1C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05DE9-8B66-4FCA-97CE-FC81E0BB8BE7}" type="pres">
      <dgm:prSet presAssocID="{5FF63F4E-7A57-46B0-9878-9C6F81A1C1C1}" presName="accent_3" presStyleCnt="0"/>
      <dgm:spPr/>
    </dgm:pt>
    <dgm:pt modelId="{B2098B96-FC2A-4EE8-8846-D564B6C8FD4C}" type="pres">
      <dgm:prSet presAssocID="{5FF63F4E-7A57-46B0-9878-9C6F81A1C1C1}" presName="accentRepeatNode" presStyleLbl="solidFgAcc1" presStyleIdx="2" presStyleCnt="5" custScaleX="107419" custScaleY="1063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94A84D-2E4A-4BE9-B0ED-5708E1AFEE04}" type="pres">
      <dgm:prSet presAssocID="{A33B5F20-A8F6-4261-A3E5-1D8ED599109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E06D1-5962-4563-B109-70B127F1053A}" type="pres">
      <dgm:prSet presAssocID="{A33B5F20-A8F6-4261-A3E5-1D8ED5991098}" presName="accent_4" presStyleCnt="0"/>
      <dgm:spPr/>
    </dgm:pt>
    <dgm:pt modelId="{CCF6343E-5EAD-49D7-885A-0E30F33425F1}" type="pres">
      <dgm:prSet presAssocID="{A33B5F20-A8F6-4261-A3E5-1D8ED5991098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0CE3B1-9BA8-45B5-BF8B-2851B01B62D6}" type="pres">
      <dgm:prSet presAssocID="{40E98135-A8AC-45F5-BAE5-00907CCF858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CE9EA-BDDF-48F8-B617-7BDD927D91EF}" type="pres">
      <dgm:prSet presAssocID="{40E98135-A8AC-45F5-BAE5-00907CCF8587}" presName="accent_5" presStyleCnt="0"/>
      <dgm:spPr/>
    </dgm:pt>
    <dgm:pt modelId="{4472F2D9-530C-4D96-A049-8AB4F7FD7B50}" type="pres">
      <dgm:prSet presAssocID="{40E98135-A8AC-45F5-BAE5-00907CCF8587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1125A71-C49E-4DBA-AC63-D30FB18CA5CC}" type="presOf" srcId="{43021AA3-16CC-4630-AB11-BEC8A0A74BA9}" destId="{AD1D069E-A441-4552-AA60-1FAF1C1ABA2B}" srcOrd="0" destOrd="0" presId="urn:microsoft.com/office/officeart/2008/layout/VerticalCurvedList"/>
    <dgm:cxn modelId="{3B8FDCAD-B08A-4D02-83AE-114FF51059CE}" srcId="{9B89E894-0D39-40B6-A9A4-E2A518DA0BC0}" destId="{346A33D5-C3E4-4667-97A6-217D572759DA}" srcOrd="1" destOrd="0" parTransId="{23C53260-5B3D-44E8-B263-472DB56673E0}" sibTransId="{7229C7CB-7744-45A0-88A5-C5240F9B804A}"/>
    <dgm:cxn modelId="{7542BC1E-B5A4-471A-A96C-7AC6E51AFAB4}" type="presOf" srcId="{A33B5F20-A8F6-4261-A3E5-1D8ED5991098}" destId="{8794A84D-2E4A-4BE9-B0ED-5708E1AFEE04}" srcOrd="0" destOrd="0" presId="urn:microsoft.com/office/officeart/2008/layout/VerticalCurvedList"/>
    <dgm:cxn modelId="{A521B86C-D44D-45F0-A804-BA3567D2E3A6}" type="presOf" srcId="{5FF63F4E-7A57-46B0-9878-9C6F81A1C1C1}" destId="{AADC08F0-A7EA-4DC8-A333-68C183533ADF}" srcOrd="0" destOrd="0" presId="urn:microsoft.com/office/officeart/2008/layout/VerticalCurvedList"/>
    <dgm:cxn modelId="{103DD3F3-DB62-4602-AAD4-B207F22E3B2F}" srcId="{9B89E894-0D39-40B6-A9A4-E2A518DA0BC0}" destId="{5FF63F4E-7A57-46B0-9878-9C6F81A1C1C1}" srcOrd="2" destOrd="0" parTransId="{62BFDF4B-FAF2-46BC-B5CA-D0B348024439}" sibTransId="{A8D978EF-E77B-473D-93A6-B312F1E05774}"/>
    <dgm:cxn modelId="{484D7940-F105-4EFB-BBB0-90D62C1EA9AE}" type="presOf" srcId="{FB29CD8A-8807-4E08-A518-D21173C41DB1}" destId="{728AAD76-EBEB-4579-A1B4-F0ADA6B1D0A8}" srcOrd="0" destOrd="0" presId="urn:microsoft.com/office/officeart/2008/layout/VerticalCurvedList"/>
    <dgm:cxn modelId="{F227D580-7B1F-46BA-8D17-BD2B25B62B34}" srcId="{9B89E894-0D39-40B6-A9A4-E2A518DA0BC0}" destId="{FB29CD8A-8807-4E08-A518-D21173C41DB1}" srcOrd="0" destOrd="0" parTransId="{2589278C-F862-4DA1-976F-6E90F8FDB3D6}" sibTransId="{43021AA3-16CC-4630-AB11-BEC8A0A74BA9}"/>
    <dgm:cxn modelId="{F4F7C68E-63EC-4FA1-AC9F-AF7ACB4E6A19}" type="presOf" srcId="{40E98135-A8AC-45F5-BAE5-00907CCF8587}" destId="{2F0CE3B1-9BA8-45B5-BF8B-2851B01B62D6}" srcOrd="0" destOrd="0" presId="urn:microsoft.com/office/officeart/2008/layout/VerticalCurvedList"/>
    <dgm:cxn modelId="{1DE57714-21E5-44C0-A1BD-DE21A0A8F911}" type="presOf" srcId="{346A33D5-C3E4-4667-97A6-217D572759DA}" destId="{1B5E916E-A8F8-43D2-AB77-93A7BC6C6A21}" srcOrd="0" destOrd="0" presId="urn:microsoft.com/office/officeart/2008/layout/VerticalCurvedList"/>
    <dgm:cxn modelId="{20686B06-9D3B-4C63-8275-AA4E06B7D595}" type="presOf" srcId="{9B89E894-0D39-40B6-A9A4-E2A518DA0BC0}" destId="{C255D0B4-1835-41A7-968E-2CAC73B1E970}" srcOrd="0" destOrd="0" presId="urn:microsoft.com/office/officeart/2008/layout/VerticalCurvedList"/>
    <dgm:cxn modelId="{45B58300-E819-4C5B-82BB-84C7D5F1E42D}" srcId="{9B89E894-0D39-40B6-A9A4-E2A518DA0BC0}" destId="{40E98135-A8AC-45F5-BAE5-00907CCF8587}" srcOrd="4" destOrd="0" parTransId="{7AE253E0-BE59-4F0D-AA23-4682A44F8B58}" sibTransId="{E289468F-0FCD-42E0-9AF7-31CD0352E398}"/>
    <dgm:cxn modelId="{90486142-6B8B-40A7-8E37-85E8D365419B}" srcId="{9B89E894-0D39-40B6-A9A4-E2A518DA0BC0}" destId="{A33B5F20-A8F6-4261-A3E5-1D8ED5991098}" srcOrd="3" destOrd="0" parTransId="{553325B3-60D1-4B82-8F03-96C8C25C2B1B}" sibTransId="{9FABE4B4-930D-44A0-A343-EB4AE21FF3E0}"/>
    <dgm:cxn modelId="{2CD10D8B-68D9-4B68-A462-92172F2143A5}" type="presParOf" srcId="{C255D0B4-1835-41A7-968E-2CAC73B1E970}" destId="{79D21597-EEFA-48C3-9B0E-4CF5D433971B}" srcOrd="0" destOrd="0" presId="urn:microsoft.com/office/officeart/2008/layout/VerticalCurvedList"/>
    <dgm:cxn modelId="{6D9FDA83-C110-4977-9C2D-B11759CFF20D}" type="presParOf" srcId="{79D21597-EEFA-48C3-9B0E-4CF5D433971B}" destId="{048F1619-6789-414C-B011-B53723B058AF}" srcOrd="0" destOrd="0" presId="urn:microsoft.com/office/officeart/2008/layout/VerticalCurvedList"/>
    <dgm:cxn modelId="{95B2CAE8-41DC-4074-8FDD-20450913C6AC}" type="presParOf" srcId="{048F1619-6789-414C-B011-B53723B058AF}" destId="{3747B6E1-FE8D-4181-90E0-C0A9323DE0DF}" srcOrd="0" destOrd="0" presId="urn:microsoft.com/office/officeart/2008/layout/VerticalCurvedList"/>
    <dgm:cxn modelId="{55287800-1D9A-4AAD-B3CF-EBD455423680}" type="presParOf" srcId="{048F1619-6789-414C-B011-B53723B058AF}" destId="{AD1D069E-A441-4552-AA60-1FAF1C1ABA2B}" srcOrd="1" destOrd="0" presId="urn:microsoft.com/office/officeart/2008/layout/VerticalCurvedList"/>
    <dgm:cxn modelId="{D9D38F4E-FCB3-49DF-BB83-2F79A31FAA90}" type="presParOf" srcId="{048F1619-6789-414C-B011-B53723B058AF}" destId="{A67C9BF8-731B-43F9-ACFC-48B999FBE527}" srcOrd="2" destOrd="0" presId="urn:microsoft.com/office/officeart/2008/layout/VerticalCurvedList"/>
    <dgm:cxn modelId="{7207E150-E9F6-469D-837B-CE2F82F7EC3B}" type="presParOf" srcId="{048F1619-6789-414C-B011-B53723B058AF}" destId="{0AA4CFF2-35DE-4F86-9933-A1BC5FAE35C2}" srcOrd="3" destOrd="0" presId="urn:microsoft.com/office/officeart/2008/layout/VerticalCurvedList"/>
    <dgm:cxn modelId="{8061F398-790F-435E-BAD0-7D9ADE8B6BA3}" type="presParOf" srcId="{79D21597-EEFA-48C3-9B0E-4CF5D433971B}" destId="{728AAD76-EBEB-4579-A1B4-F0ADA6B1D0A8}" srcOrd="1" destOrd="0" presId="urn:microsoft.com/office/officeart/2008/layout/VerticalCurvedList"/>
    <dgm:cxn modelId="{72567A70-191C-4AB4-87F7-8E61A7CF72A6}" type="presParOf" srcId="{79D21597-EEFA-48C3-9B0E-4CF5D433971B}" destId="{34F48C81-8513-4362-BC5E-2F467CEB5761}" srcOrd="2" destOrd="0" presId="urn:microsoft.com/office/officeart/2008/layout/VerticalCurvedList"/>
    <dgm:cxn modelId="{AFF0CAD5-BCE4-45BE-A8AC-E73FBC502667}" type="presParOf" srcId="{34F48C81-8513-4362-BC5E-2F467CEB5761}" destId="{A1C65828-877E-40BD-B3FF-F0F2961E51AB}" srcOrd="0" destOrd="0" presId="urn:microsoft.com/office/officeart/2008/layout/VerticalCurvedList"/>
    <dgm:cxn modelId="{5AF94291-7D52-4CB4-9382-F4B63A4D78B5}" type="presParOf" srcId="{79D21597-EEFA-48C3-9B0E-4CF5D433971B}" destId="{1B5E916E-A8F8-43D2-AB77-93A7BC6C6A21}" srcOrd="3" destOrd="0" presId="urn:microsoft.com/office/officeart/2008/layout/VerticalCurvedList"/>
    <dgm:cxn modelId="{30B72F99-17AB-4BA5-A760-041415682F0F}" type="presParOf" srcId="{79D21597-EEFA-48C3-9B0E-4CF5D433971B}" destId="{C1E1920D-DA2B-4509-956A-566CCB6043D1}" srcOrd="4" destOrd="0" presId="urn:microsoft.com/office/officeart/2008/layout/VerticalCurvedList"/>
    <dgm:cxn modelId="{C36E2028-9FBA-4DBA-B4C1-7B6BCC7D68FF}" type="presParOf" srcId="{C1E1920D-DA2B-4509-956A-566CCB6043D1}" destId="{18EA53B0-AC33-46DC-BCAB-F01449B9751D}" srcOrd="0" destOrd="0" presId="urn:microsoft.com/office/officeart/2008/layout/VerticalCurvedList"/>
    <dgm:cxn modelId="{511014C0-8ED5-4ADB-B94B-D5FB88F3BD75}" type="presParOf" srcId="{79D21597-EEFA-48C3-9B0E-4CF5D433971B}" destId="{AADC08F0-A7EA-4DC8-A333-68C183533ADF}" srcOrd="5" destOrd="0" presId="urn:microsoft.com/office/officeart/2008/layout/VerticalCurvedList"/>
    <dgm:cxn modelId="{EB7A01F3-4C80-4AF8-946A-F4A0A1A9E359}" type="presParOf" srcId="{79D21597-EEFA-48C3-9B0E-4CF5D433971B}" destId="{05205DE9-8B66-4FCA-97CE-FC81E0BB8BE7}" srcOrd="6" destOrd="0" presId="urn:microsoft.com/office/officeart/2008/layout/VerticalCurvedList"/>
    <dgm:cxn modelId="{305AE836-B3C9-405A-BB11-6B3002AE4F0E}" type="presParOf" srcId="{05205DE9-8B66-4FCA-97CE-FC81E0BB8BE7}" destId="{B2098B96-FC2A-4EE8-8846-D564B6C8FD4C}" srcOrd="0" destOrd="0" presId="urn:microsoft.com/office/officeart/2008/layout/VerticalCurvedList"/>
    <dgm:cxn modelId="{5AE305D4-6628-4E4D-BD21-792D03D309E2}" type="presParOf" srcId="{79D21597-EEFA-48C3-9B0E-4CF5D433971B}" destId="{8794A84D-2E4A-4BE9-B0ED-5708E1AFEE04}" srcOrd="7" destOrd="0" presId="urn:microsoft.com/office/officeart/2008/layout/VerticalCurvedList"/>
    <dgm:cxn modelId="{5DEE9F87-3F17-4267-9B87-41B7FC6574B0}" type="presParOf" srcId="{79D21597-EEFA-48C3-9B0E-4CF5D433971B}" destId="{41DE06D1-5962-4563-B109-70B127F1053A}" srcOrd="8" destOrd="0" presId="urn:microsoft.com/office/officeart/2008/layout/VerticalCurvedList"/>
    <dgm:cxn modelId="{A8E9654B-C639-4F9E-A9F8-4D2501DE8CAE}" type="presParOf" srcId="{41DE06D1-5962-4563-B109-70B127F1053A}" destId="{CCF6343E-5EAD-49D7-885A-0E30F33425F1}" srcOrd="0" destOrd="0" presId="urn:microsoft.com/office/officeart/2008/layout/VerticalCurvedList"/>
    <dgm:cxn modelId="{E78BE7F9-C72B-4B9C-8471-60FB8AB84035}" type="presParOf" srcId="{79D21597-EEFA-48C3-9B0E-4CF5D433971B}" destId="{2F0CE3B1-9BA8-45B5-BF8B-2851B01B62D6}" srcOrd="9" destOrd="0" presId="urn:microsoft.com/office/officeart/2008/layout/VerticalCurvedList"/>
    <dgm:cxn modelId="{4DB6CE98-44FC-4B08-89FA-252E9C9EF500}" type="presParOf" srcId="{79D21597-EEFA-48C3-9B0E-4CF5D433971B}" destId="{5BECE9EA-BDDF-48F8-B617-7BDD927D91EF}" srcOrd="10" destOrd="0" presId="urn:microsoft.com/office/officeart/2008/layout/VerticalCurvedList"/>
    <dgm:cxn modelId="{04ADD12B-9829-4250-815B-B5300539AF3C}" type="presParOf" srcId="{5BECE9EA-BDDF-48F8-B617-7BDD927D91EF}" destId="{4472F2D9-530C-4D96-A049-8AB4F7FD7B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62188-C2D6-4916-89F2-D45F05245C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C767B-C8C2-4EA4-9EBC-26711089EB28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800" dirty="0">
              <a:latin typeface="Arial Narrow" panose="020B0606020202030204" pitchFamily="34" charset="0"/>
            </a:rPr>
            <a:t>СБОР ПРЕДЛОЖЕНИЙ</a:t>
          </a:r>
        </a:p>
      </dgm:t>
    </dgm:pt>
    <dgm:pt modelId="{91EA5C2B-57DE-43DA-84BE-F14FBBD34EB4}" type="parTrans" cxnId="{37F8C615-4F99-419F-ABAD-4EE8F9A44D18}">
      <dgm:prSet/>
      <dgm:spPr/>
      <dgm:t>
        <a:bodyPr/>
        <a:lstStyle/>
        <a:p>
          <a:endParaRPr lang="ru-RU"/>
        </a:p>
      </dgm:t>
    </dgm:pt>
    <dgm:pt modelId="{90E29D9C-6FC9-4717-8C4C-07FFFE050777}" type="sibTrans" cxnId="{37F8C615-4F99-419F-ABAD-4EE8F9A44D18}">
      <dgm:prSet/>
      <dgm:spPr/>
      <dgm:t>
        <a:bodyPr/>
        <a:lstStyle/>
        <a:p>
          <a:endParaRPr lang="ru-RU"/>
        </a:p>
      </dgm:t>
    </dgm:pt>
    <dgm:pt modelId="{63182F07-4EB9-4C0F-B7DE-F2D974BDE868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800" dirty="0">
              <a:latin typeface="Arial Narrow" panose="020B0606020202030204" pitchFamily="34" charset="0"/>
            </a:rPr>
            <a:t>ПЛАН ПРОВЕДЕНИЯ ЭКСПЕРТИЗЫ</a:t>
          </a:r>
        </a:p>
      </dgm:t>
    </dgm:pt>
    <dgm:pt modelId="{F70362AD-F15F-4BE4-92B8-02DB736E4369}" type="parTrans" cxnId="{B4560D10-E1B2-48D7-8389-765CB3C5E626}">
      <dgm:prSet/>
      <dgm:spPr/>
      <dgm:t>
        <a:bodyPr/>
        <a:lstStyle/>
        <a:p>
          <a:endParaRPr lang="ru-RU"/>
        </a:p>
      </dgm:t>
    </dgm:pt>
    <dgm:pt modelId="{6B5CB83C-8704-4BC0-A43D-6641BBBF064F}" type="sibTrans" cxnId="{B4560D10-E1B2-48D7-8389-765CB3C5E626}">
      <dgm:prSet/>
      <dgm:spPr/>
      <dgm:t>
        <a:bodyPr/>
        <a:lstStyle/>
        <a:p>
          <a:endParaRPr lang="ru-RU"/>
        </a:p>
      </dgm:t>
    </dgm:pt>
    <dgm:pt modelId="{43CD9CDD-6ABE-40B6-B5D0-8EBEB2A259ED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/>
            <a:t>УПОЛНОМОЧЕННЫМ ПОДРАЗДЕЛЕНИЕМ ГОТОВИТСЯ ПРОЕКТ ЗАКЛЮЧЕНИЯ</a:t>
          </a:r>
        </a:p>
      </dgm:t>
    </dgm:pt>
    <dgm:pt modelId="{9CFB5519-1037-4B9E-87C6-0D3E02AA7D08}" type="parTrans" cxnId="{E8FF5D3F-B6C0-4F36-A1B7-2CF588F3E794}">
      <dgm:prSet/>
      <dgm:spPr/>
      <dgm:t>
        <a:bodyPr/>
        <a:lstStyle/>
        <a:p>
          <a:endParaRPr lang="ru-RU"/>
        </a:p>
      </dgm:t>
    </dgm:pt>
    <dgm:pt modelId="{E739FE74-A83F-40E8-AD7B-ACA51DBE13E3}" type="sibTrans" cxnId="{E8FF5D3F-B6C0-4F36-A1B7-2CF588F3E794}">
      <dgm:prSet/>
      <dgm:spPr/>
      <dgm:t>
        <a:bodyPr/>
        <a:lstStyle/>
        <a:p>
          <a:endParaRPr lang="ru-RU"/>
        </a:p>
      </dgm:t>
    </dgm:pt>
    <dgm:pt modelId="{1C67A8A3-72D9-46FF-9319-FF63DC4171C3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dirty="0"/>
            <a:t>РАЗМЕЩЕНИЕ ПРОЕКТА ЗАКЛЮЧЕНИЯ НА САЙТЕ И ПРОВЕДЕНИЕ ПК</a:t>
          </a:r>
        </a:p>
      </dgm:t>
    </dgm:pt>
    <dgm:pt modelId="{310C378E-2FCB-4D42-9FD1-85667242659E}" type="parTrans" cxnId="{2EC8A254-9B39-4FDA-A2C3-3ED73CF53B81}">
      <dgm:prSet/>
      <dgm:spPr/>
      <dgm:t>
        <a:bodyPr/>
        <a:lstStyle/>
        <a:p>
          <a:endParaRPr lang="ru-RU"/>
        </a:p>
      </dgm:t>
    </dgm:pt>
    <dgm:pt modelId="{E5B71A59-A46A-4275-A082-E2EBDC3CBB09}" type="sibTrans" cxnId="{2EC8A254-9B39-4FDA-A2C3-3ED73CF53B81}">
      <dgm:prSet/>
      <dgm:spPr/>
      <dgm:t>
        <a:bodyPr/>
        <a:lstStyle/>
        <a:p>
          <a:endParaRPr lang="ru-RU"/>
        </a:p>
      </dgm:t>
    </dgm:pt>
    <dgm:pt modelId="{57CA1CD3-2FAB-4E48-877D-E32C6A944CF9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800" b="0" dirty="0">
              <a:latin typeface="Arial Narrow" panose="020B0606020202030204" pitchFamily="34" charset="0"/>
            </a:rPr>
            <a:t>ЗАКЛЮЧЕНИЕ</a:t>
          </a:r>
        </a:p>
      </dgm:t>
    </dgm:pt>
    <dgm:pt modelId="{81117286-3D4A-408E-86B6-BCDB627C1A56}" type="parTrans" cxnId="{2362370B-9AC4-4087-BDBE-E8D123726476}">
      <dgm:prSet/>
      <dgm:spPr/>
      <dgm:t>
        <a:bodyPr/>
        <a:lstStyle/>
        <a:p>
          <a:endParaRPr lang="ru-RU"/>
        </a:p>
      </dgm:t>
    </dgm:pt>
    <dgm:pt modelId="{112ED86A-0B09-4424-B713-9DB36E1D2045}" type="sibTrans" cxnId="{2362370B-9AC4-4087-BDBE-E8D123726476}">
      <dgm:prSet/>
      <dgm:spPr/>
      <dgm:t>
        <a:bodyPr/>
        <a:lstStyle/>
        <a:p>
          <a:endParaRPr lang="ru-RU"/>
        </a:p>
      </dgm:t>
    </dgm:pt>
    <dgm:pt modelId="{6B642809-DAFA-4BF0-B6C3-BF2A3668671E}" type="pres">
      <dgm:prSet presAssocID="{A1D62188-C2D6-4916-89F2-D45F05245C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372AC3-C3B9-430F-B10D-5338580B397A}" type="pres">
      <dgm:prSet presAssocID="{A1D62188-C2D6-4916-89F2-D45F05245CC2}" presName="dummyMaxCanvas" presStyleCnt="0">
        <dgm:presLayoutVars/>
      </dgm:prSet>
      <dgm:spPr/>
    </dgm:pt>
    <dgm:pt modelId="{3B41D63A-7CA9-449E-9715-7F45000EB3AB}" type="pres">
      <dgm:prSet presAssocID="{A1D62188-C2D6-4916-89F2-D45F05245CC2}" presName="FiveNodes_1" presStyleLbl="node1" presStyleIdx="0" presStyleCnt="5" custScaleX="101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1101B-FC1C-4F0F-9E56-F9512CAC6485}" type="pres">
      <dgm:prSet presAssocID="{A1D62188-C2D6-4916-89F2-D45F05245CC2}" presName="FiveNodes_2" presStyleLbl="node1" presStyleIdx="1" presStyleCnt="5" custScaleX="10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AA4AD-424D-4FCA-BAD5-871CEF75D8D9}" type="pres">
      <dgm:prSet presAssocID="{A1D62188-C2D6-4916-89F2-D45F05245CC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7A8D1-954D-4903-B983-6FA956A2A230}" type="pres">
      <dgm:prSet presAssocID="{A1D62188-C2D6-4916-89F2-D45F05245CC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CF5E0-D7AA-450D-8D57-71AFFD9B82FE}" type="pres">
      <dgm:prSet presAssocID="{A1D62188-C2D6-4916-89F2-D45F05245CC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1530D-9319-4D52-84BB-1D3895DDE32D}" type="pres">
      <dgm:prSet presAssocID="{A1D62188-C2D6-4916-89F2-D45F05245CC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A47D7-BA37-440D-93A3-AAA3450FF5DC}" type="pres">
      <dgm:prSet presAssocID="{A1D62188-C2D6-4916-89F2-D45F05245CC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94199-AE1E-48F0-BB20-86986316636A}" type="pres">
      <dgm:prSet presAssocID="{A1D62188-C2D6-4916-89F2-D45F05245CC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86C5-80CE-4E8F-B468-F9BC163D50EE}" type="pres">
      <dgm:prSet presAssocID="{A1D62188-C2D6-4916-89F2-D45F05245CC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C020A-9BBE-4C20-A3EA-35A618FEAF58}" type="pres">
      <dgm:prSet presAssocID="{A1D62188-C2D6-4916-89F2-D45F05245CC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9075D-34B1-4CEE-9AFE-07207918DE12}" type="pres">
      <dgm:prSet presAssocID="{A1D62188-C2D6-4916-89F2-D45F05245CC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F00D5-594A-479D-94E1-546AFCAF9973}" type="pres">
      <dgm:prSet presAssocID="{A1D62188-C2D6-4916-89F2-D45F05245CC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54384-66C7-4D17-B325-68FC768AC361}" type="pres">
      <dgm:prSet presAssocID="{A1D62188-C2D6-4916-89F2-D45F05245CC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C7D34-D6BF-40E0-9045-3E8A93FECB03}" type="pres">
      <dgm:prSet presAssocID="{A1D62188-C2D6-4916-89F2-D45F05245CC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EED74-7479-4913-A021-03D8A2B5352F}" type="presOf" srcId="{57CA1CD3-2FAB-4E48-877D-E32C6A944CF9}" destId="{68CC7D34-D6BF-40E0-9045-3E8A93FECB03}" srcOrd="1" destOrd="0" presId="urn:microsoft.com/office/officeart/2005/8/layout/vProcess5"/>
    <dgm:cxn modelId="{37F8C615-4F99-419F-ABAD-4EE8F9A44D18}" srcId="{A1D62188-C2D6-4916-89F2-D45F05245CC2}" destId="{2F8C767B-C8C2-4EA4-9EBC-26711089EB28}" srcOrd="0" destOrd="0" parTransId="{91EA5C2B-57DE-43DA-84BE-F14FBBD34EB4}" sibTransId="{90E29D9C-6FC9-4717-8C4C-07FFFE050777}"/>
    <dgm:cxn modelId="{F030094B-12EB-43AC-9698-A571EAE1B41C}" type="presOf" srcId="{E739FE74-A83F-40E8-AD7B-ACA51DBE13E3}" destId="{11994199-AE1E-48F0-BB20-86986316636A}" srcOrd="0" destOrd="0" presId="urn:microsoft.com/office/officeart/2005/8/layout/vProcess5"/>
    <dgm:cxn modelId="{16DF9F27-470B-4E8E-BA90-F31D9B87507B}" type="presOf" srcId="{63182F07-4EB9-4C0F-B7DE-F2D974BDE868}" destId="{79D9075D-34B1-4CEE-9AFE-07207918DE12}" srcOrd="1" destOrd="0" presId="urn:microsoft.com/office/officeart/2005/8/layout/vProcess5"/>
    <dgm:cxn modelId="{86826F60-2859-4E3B-82BB-09480A58E8C0}" type="presOf" srcId="{1C67A8A3-72D9-46FF-9319-FF63DC4171C3}" destId="{E187A8D1-954D-4903-B983-6FA956A2A230}" srcOrd="0" destOrd="0" presId="urn:microsoft.com/office/officeart/2005/8/layout/vProcess5"/>
    <dgm:cxn modelId="{73B9AB66-9CC3-4D21-9F83-8067A4B7BC32}" type="presOf" srcId="{43CD9CDD-6ABE-40B6-B5D0-8EBEB2A259ED}" destId="{EDCAA4AD-424D-4FCA-BAD5-871CEF75D8D9}" srcOrd="0" destOrd="0" presId="urn:microsoft.com/office/officeart/2005/8/layout/vProcess5"/>
    <dgm:cxn modelId="{108F3032-F8AE-4CCB-9260-06865AC6D8BE}" type="presOf" srcId="{A1D62188-C2D6-4916-89F2-D45F05245CC2}" destId="{6B642809-DAFA-4BF0-B6C3-BF2A3668671E}" srcOrd="0" destOrd="0" presId="urn:microsoft.com/office/officeart/2005/8/layout/vProcess5"/>
    <dgm:cxn modelId="{B4560D10-E1B2-48D7-8389-765CB3C5E626}" srcId="{A1D62188-C2D6-4916-89F2-D45F05245CC2}" destId="{63182F07-4EB9-4C0F-B7DE-F2D974BDE868}" srcOrd="1" destOrd="0" parTransId="{F70362AD-F15F-4BE4-92B8-02DB736E4369}" sibTransId="{6B5CB83C-8704-4BC0-A43D-6641BBBF064F}"/>
    <dgm:cxn modelId="{2362370B-9AC4-4087-BDBE-E8D123726476}" srcId="{A1D62188-C2D6-4916-89F2-D45F05245CC2}" destId="{57CA1CD3-2FAB-4E48-877D-E32C6A944CF9}" srcOrd="4" destOrd="0" parTransId="{81117286-3D4A-408E-86B6-BCDB627C1A56}" sibTransId="{112ED86A-0B09-4424-B713-9DB36E1D2045}"/>
    <dgm:cxn modelId="{00129D7E-37FA-4977-82CE-9F87CDBCBD3B}" type="presOf" srcId="{1C67A8A3-72D9-46FF-9319-FF63DC4171C3}" destId="{75954384-66C7-4D17-B325-68FC768AC361}" srcOrd="1" destOrd="0" presId="urn:microsoft.com/office/officeart/2005/8/layout/vProcess5"/>
    <dgm:cxn modelId="{75F41DFB-721E-44CF-9FED-AE0139D05F7A}" type="presOf" srcId="{6B5CB83C-8704-4BC0-A43D-6641BBBF064F}" destId="{FBEA47D7-BA37-440D-93A3-AAA3450FF5DC}" srcOrd="0" destOrd="0" presId="urn:microsoft.com/office/officeart/2005/8/layout/vProcess5"/>
    <dgm:cxn modelId="{2EC8A254-9B39-4FDA-A2C3-3ED73CF53B81}" srcId="{A1D62188-C2D6-4916-89F2-D45F05245CC2}" destId="{1C67A8A3-72D9-46FF-9319-FF63DC4171C3}" srcOrd="3" destOrd="0" parTransId="{310C378E-2FCB-4D42-9FD1-85667242659E}" sibTransId="{E5B71A59-A46A-4275-A082-E2EBDC3CBB09}"/>
    <dgm:cxn modelId="{7DDD2CE7-2E4E-42A7-914F-861AD2A6A3B7}" type="presOf" srcId="{57CA1CD3-2FAB-4E48-877D-E32C6A944CF9}" destId="{0CBCF5E0-D7AA-450D-8D57-71AFFD9B82FE}" srcOrd="0" destOrd="0" presId="urn:microsoft.com/office/officeart/2005/8/layout/vProcess5"/>
    <dgm:cxn modelId="{E42FBB68-E0D9-4AB3-B60E-8364E5C8D3B0}" type="presOf" srcId="{43CD9CDD-6ABE-40B6-B5D0-8EBEB2A259ED}" destId="{7DFF00D5-594A-479D-94E1-546AFCAF9973}" srcOrd="1" destOrd="0" presId="urn:microsoft.com/office/officeart/2005/8/layout/vProcess5"/>
    <dgm:cxn modelId="{E8FF5D3F-B6C0-4F36-A1B7-2CF588F3E794}" srcId="{A1D62188-C2D6-4916-89F2-D45F05245CC2}" destId="{43CD9CDD-6ABE-40B6-B5D0-8EBEB2A259ED}" srcOrd="2" destOrd="0" parTransId="{9CFB5519-1037-4B9E-87C6-0D3E02AA7D08}" sibTransId="{E739FE74-A83F-40E8-AD7B-ACA51DBE13E3}"/>
    <dgm:cxn modelId="{2A550E0E-4333-4B2C-B532-ED2E4D91BBF6}" type="presOf" srcId="{90E29D9C-6FC9-4717-8C4C-07FFFE050777}" destId="{2801530D-9319-4D52-84BB-1D3895DDE32D}" srcOrd="0" destOrd="0" presId="urn:microsoft.com/office/officeart/2005/8/layout/vProcess5"/>
    <dgm:cxn modelId="{055D073C-5BE7-476A-BE73-455B37ED831A}" type="presOf" srcId="{2F8C767B-C8C2-4EA4-9EBC-26711089EB28}" destId="{7DDC020A-9BBE-4C20-A3EA-35A618FEAF58}" srcOrd="1" destOrd="0" presId="urn:microsoft.com/office/officeart/2005/8/layout/vProcess5"/>
    <dgm:cxn modelId="{0C1CA78A-C88A-4D3B-A38D-BD8F07AF3B48}" type="presOf" srcId="{E5B71A59-A46A-4275-A082-E2EBDC3CBB09}" destId="{352A86C5-80CE-4E8F-B468-F9BC163D50EE}" srcOrd="0" destOrd="0" presId="urn:microsoft.com/office/officeart/2005/8/layout/vProcess5"/>
    <dgm:cxn modelId="{FECB436A-F7E7-4BB0-9F7D-51FCF7CA52AF}" type="presOf" srcId="{63182F07-4EB9-4C0F-B7DE-F2D974BDE868}" destId="{1431101B-FC1C-4F0F-9E56-F9512CAC6485}" srcOrd="0" destOrd="0" presId="urn:microsoft.com/office/officeart/2005/8/layout/vProcess5"/>
    <dgm:cxn modelId="{5CDB6DCE-8294-44A7-B652-F135F13244E4}" type="presOf" srcId="{2F8C767B-C8C2-4EA4-9EBC-26711089EB28}" destId="{3B41D63A-7CA9-449E-9715-7F45000EB3AB}" srcOrd="0" destOrd="0" presId="urn:microsoft.com/office/officeart/2005/8/layout/vProcess5"/>
    <dgm:cxn modelId="{F0279CE0-E876-4037-B7FD-F64BE7866728}" type="presParOf" srcId="{6B642809-DAFA-4BF0-B6C3-BF2A3668671E}" destId="{93372AC3-C3B9-430F-B10D-5338580B397A}" srcOrd="0" destOrd="0" presId="urn:microsoft.com/office/officeart/2005/8/layout/vProcess5"/>
    <dgm:cxn modelId="{9F803090-3A2A-4CB3-BA3D-0952621DA96B}" type="presParOf" srcId="{6B642809-DAFA-4BF0-B6C3-BF2A3668671E}" destId="{3B41D63A-7CA9-449E-9715-7F45000EB3AB}" srcOrd="1" destOrd="0" presId="urn:microsoft.com/office/officeart/2005/8/layout/vProcess5"/>
    <dgm:cxn modelId="{8F01FA9C-084F-423F-9EEA-D8DAA82E33CB}" type="presParOf" srcId="{6B642809-DAFA-4BF0-B6C3-BF2A3668671E}" destId="{1431101B-FC1C-4F0F-9E56-F9512CAC6485}" srcOrd="2" destOrd="0" presId="urn:microsoft.com/office/officeart/2005/8/layout/vProcess5"/>
    <dgm:cxn modelId="{EF26377B-78C1-4748-AC45-76DA491605C4}" type="presParOf" srcId="{6B642809-DAFA-4BF0-B6C3-BF2A3668671E}" destId="{EDCAA4AD-424D-4FCA-BAD5-871CEF75D8D9}" srcOrd="3" destOrd="0" presId="urn:microsoft.com/office/officeart/2005/8/layout/vProcess5"/>
    <dgm:cxn modelId="{56C5F60C-047D-4944-A513-90804FCAEE01}" type="presParOf" srcId="{6B642809-DAFA-4BF0-B6C3-BF2A3668671E}" destId="{E187A8D1-954D-4903-B983-6FA956A2A230}" srcOrd="4" destOrd="0" presId="urn:microsoft.com/office/officeart/2005/8/layout/vProcess5"/>
    <dgm:cxn modelId="{ADA7DA50-3C6E-451C-9EA4-68056990C37A}" type="presParOf" srcId="{6B642809-DAFA-4BF0-B6C3-BF2A3668671E}" destId="{0CBCF5E0-D7AA-450D-8D57-71AFFD9B82FE}" srcOrd="5" destOrd="0" presId="urn:microsoft.com/office/officeart/2005/8/layout/vProcess5"/>
    <dgm:cxn modelId="{0AF2EEEE-E91D-4312-893D-1DCE85EB9377}" type="presParOf" srcId="{6B642809-DAFA-4BF0-B6C3-BF2A3668671E}" destId="{2801530D-9319-4D52-84BB-1D3895DDE32D}" srcOrd="6" destOrd="0" presId="urn:microsoft.com/office/officeart/2005/8/layout/vProcess5"/>
    <dgm:cxn modelId="{4DBD15E6-5C67-4198-9E23-DE69B8215954}" type="presParOf" srcId="{6B642809-DAFA-4BF0-B6C3-BF2A3668671E}" destId="{FBEA47D7-BA37-440D-93A3-AAA3450FF5DC}" srcOrd="7" destOrd="0" presId="urn:microsoft.com/office/officeart/2005/8/layout/vProcess5"/>
    <dgm:cxn modelId="{F20207A0-4DC5-4E8A-BA24-294C02DAC5EA}" type="presParOf" srcId="{6B642809-DAFA-4BF0-B6C3-BF2A3668671E}" destId="{11994199-AE1E-48F0-BB20-86986316636A}" srcOrd="8" destOrd="0" presId="urn:microsoft.com/office/officeart/2005/8/layout/vProcess5"/>
    <dgm:cxn modelId="{DAEC0F92-CF2A-4C92-B1F3-173B78A7FFDC}" type="presParOf" srcId="{6B642809-DAFA-4BF0-B6C3-BF2A3668671E}" destId="{352A86C5-80CE-4E8F-B468-F9BC163D50EE}" srcOrd="9" destOrd="0" presId="urn:microsoft.com/office/officeart/2005/8/layout/vProcess5"/>
    <dgm:cxn modelId="{DC183896-1EF2-490B-ADDA-03B94A8DD4ED}" type="presParOf" srcId="{6B642809-DAFA-4BF0-B6C3-BF2A3668671E}" destId="{7DDC020A-9BBE-4C20-A3EA-35A618FEAF58}" srcOrd="10" destOrd="0" presId="urn:microsoft.com/office/officeart/2005/8/layout/vProcess5"/>
    <dgm:cxn modelId="{82147E59-8636-4873-A00A-47763025E775}" type="presParOf" srcId="{6B642809-DAFA-4BF0-B6C3-BF2A3668671E}" destId="{79D9075D-34B1-4CEE-9AFE-07207918DE12}" srcOrd="11" destOrd="0" presId="urn:microsoft.com/office/officeart/2005/8/layout/vProcess5"/>
    <dgm:cxn modelId="{5F08E244-DBD5-4186-B11C-07FBCE0E85CD}" type="presParOf" srcId="{6B642809-DAFA-4BF0-B6C3-BF2A3668671E}" destId="{7DFF00D5-594A-479D-94E1-546AFCAF9973}" srcOrd="12" destOrd="0" presId="urn:microsoft.com/office/officeart/2005/8/layout/vProcess5"/>
    <dgm:cxn modelId="{976BA51D-DE63-4AFC-B2F3-DBCD05665735}" type="presParOf" srcId="{6B642809-DAFA-4BF0-B6C3-BF2A3668671E}" destId="{75954384-66C7-4D17-B325-68FC768AC361}" srcOrd="13" destOrd="0" presId="urn:microsoft.com/office/officeart/2005/8/layout/vProcess5"/>
    <dgm:cxn modelId="{F50E7B9D-79B0-4BE5-B626-A92A0141C5C0}" type="presParOf" srcId="{6B642809-DAFA-4BF0-B6C3-BF2A3668671E}" destId="{68CC7D34-D6BF-40E0-9045-3E8A93FECB03}" srcOrd="14" destOrd="0" presId="urn:microsoft.com/office/officeart/2005/8/layout/vProcess5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063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7E27-E710-49BB-8E78-CDF5C62AC2E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0" y="4687253"/>
            <a:ext cx="54051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063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BD1BE-2B64-4EDF-9284-7103AAED9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2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герб_пол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7463"/>
            <a:ext cx="14398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6400800" cy="1752600"/>
          </a:xfrm>
          <a:ln/>
        </p:spPr>
        <p:txBody>
          <a:bodyPr anchor="b"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D9FA-DD37-44C4-A4B6-616DC3327CF8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09550"/>
            <a:ext cx="1943100" cy="58864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09550"/>
            <a:ext cx="5676900" cy="5886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6BC7-64E5-41DA-95C9-0E2C427B7262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E894C-FD3E-4791-9B46-3200BF9117BC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86" y="342300"/>
            <a:ext cx="1642663" cy="1162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68000"/>
            <a:ext cx="9144000" cy="1454218"/>
          </a:xfrm>
          <a:prstGeom prst="rect">
            <a:avLst/>
          </a:prstGeom>
        </p:spPr>
        <p:txBody>
          <a:bodyPr anchor="b"/>
          <a:lstStyle>
            <a:lvl1pPr algn="ctr">
              <a:defRPr lang="en-US" sz="6000" dirty="0"/>
            </a:lvl1pPr>
          </a:lstStyle>
          <a:p>
            <a:r>
              <a:rPr lang="ru-RU" sz="3200" b="1" dirty="0">
                <a:latin typeface="+mn-lt"/>
              </a:rPr>
              <a:t>«О результатах работы отдела совершенствования регуляторной политики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 2015 году»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7886" y="5315616"/>
            <a:ext cx="6865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/>
              <a:t>Шушарин Сергей Сергеевич</a:t>
            </a:r>
          </a:p>
          <a:p>
            <a:pPr algn="r"/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начальник отдела совершенствования регуляторной политики</a:t>
            </a:r>
            <a:endParaRPr lang="en-US" sz="1800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Министерства экономики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407303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67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подвалом и шап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75948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"/>
            <a:ext cx="9144000" cy="878397"/>
          </a:xfrm>
          <a:prstGeom prst="rect">
            <a:avLst/>
          </a:prstGeom>
          <a:gradFill>
            <a:gsLst>
              <a:gs pos="0">
                <a:srgbClr val="3B87CD"/>
              </a:gs>
              <a:gs pos="100000">
                <a:srgbClr val="28659C"/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txBody>
          <a:bodyPr vert="horz" lIns="91440" tIns="45720" rIns="72000" bIns="45720" rtlCol="0" anchor="ctr">
            <a:norm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25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Р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875948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3"/>
            <a:ext cx="9144000" cy="878397"/>
          </a:xfrm>
          <a:prstGeom prst="rect">
            <a:avLst/>
          </a:prstGeom>
          <a:gradFill>
            <a:gsLst>
              <a:gs pos="0">
                <a:srgbClr val="3B87CD"/>
              </a:gs>
              <a:gs pos="100000">
                <a:srgbClr val="28659C"/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txBody>
          <a:bodyPr vert="horz" lIns="91440" tIns="45720" rIns="72000" bIns="45720" rtlCol="0" anchor="ctr">
            <a:norm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3827"/>
            <a:ext cx="1828239" cy="42829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421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ндарт открыт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75948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"/>
            <a:ext cx="9144000" cy="878397"/>
          </a:xfrm>
          <a:prstGeom prst="rect">
            <a:avLst/>
          </a:prstGeom>
          <a:gradFill>
            <a:gsLst>
              <a:gs pos="0">
                <a:srgbClr val="3B87CD"/>
              </a:gs>
              <a:gs pos="100000">
                <a:srgbClr val="28659C"/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txBody>
          <a:bodyPr vert="horz" lIns="91440" tIns="45720" rIns="72000" bIns="45720" rtlCol="0" anchor="ctr">
            <a:norm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2895"/>
            <a:ext cx="1502748" cy="510158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30950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ткрытое правитель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75948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"/>
            <a:ext cx="9144000" cy="878397"/>
          </a:xfrm>
          <a:prstGeom prst="rect">
            <a:avLst/>
          </a:prstGeom>
          <a:gradFill>
            <a:gsLst>
              <a:gs pos="0">
                <a:srgbClr val="3B87CD"/>
              </a:gs>
              <a:gs pos="100000">
                <a:srgbClr val="28659C"/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txBody>
          <a:bodyPr vert="horz" lIns="91440" tIns="45720" rIns="72000" bIns="45720" rtlCol="0" anchor="ctr">
            <a:norm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0617"/>
            <a:ext cx="1806129" cy="434713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245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4874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5600"/>
            <a:ext cx="9144000" cy="1454218"/>
          </a:xfrm>
          <a:prstGeom prst="rect">
            <a:avLst/>
          </a:prstGeom>
        </p:spPr>
        <p:txBody>
          <a:bodyPr anchor="b"/>
          <a:lstStyle>
            <a:lvl1pPr algn="ctr">
              <a:defRPr lang="en-US" sz="6000" dirty="0"/>
            </a:lvl1pPr>
          </a:lstStyle>
          <a:p>
            <a:r>
              <a:rPr lang="ru-RU" sz="3200" b="1" dirty="0">
                <a:latin typeface="+mn-lt"/>
              </a:rPr>
              <a:t>«О результатах работы отдела совершенствования регуляторной политики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 2015 году»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8748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4B5B-46CA-43B4-9302-1C12E04A910A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02E4-E424-4F19-930D-F4F96508FC0D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5B0F-3315-4F93-B5CE-6ED247AF21F9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DB53-092E-4C0E-93DC-870C9CC3A825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8159-A70A-47B7-896F-5DE4F763B422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C8FE-F680-41C8-B82E-EBA36EC4FA2B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7CD5-60C8-4C7A-9DD7-D032C5F61EB7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396A-6D95-469E-A3D6-8A060583D12D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10663" name="Line 7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10664" name="Line 8"/>
          <p:cNvSpPr>
            <a:spLocks noChangeShapeType="1"/>
          </p:cNvSpPr>
          <p:nvPr/>
        </p:nvSpPr>
        <p:spPr bwMode="auto">
          <a:xfrm>
            <a:off x="0" y="104775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594000" tIns="0" rIns="216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95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1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062663"/>
            <a:ext cx="45720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46800" tIns="45720" rIns="4680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568B5-D02C-43B7-800D-CC5D51491BBD}" type="slidenum">
              <a:rPr lang="ru-RU">
                <a:solidFill>
                  <a:srgbClr val="B2B2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889750" y="633888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00" b="1">
                <a:solidFill>
                  <a:srgbClr val="003399"/>
                </a:solidFill>
              </a:rPr>
              <a:t>Свердловская область</a:t>
            </a:r>
          </a:p>
        </p:txBody>
      </p:sp>
      <p:pic>
        <p:nvPicPr>
          <p:cNvPr id="1032" name="Picture 11" descr="герб_полны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1688" y="6316663"/>
            <a:ext cx="576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0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jpe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2873" r="10902" b="80556"/>
          <a:stretch>
            <a:fillRect/>
          </a:stretch>
        </p:blipFill>
        <p:spPr bwMode="auto">
          <a:xfrm>
            <a:off x="0" y="3645024"/>
            <a:ext cx="9144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 организации ОРВ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4608512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818652"/>
            <a:ext cx="8303239" cy="108012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6000" dirty="0">
                <a:solidFill>
                  <a:srgbClr val="990033"/>
                </a:solidFill>
                <a:latin typeface="Arial Narrow" panose="020B0606020202030204" pitchFamily="34" charset="0"/>
              </a:rPr>
              <a:t>3 модели проведения ОРВ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5224714"/>
            <a:ext cx="6840760" cy="88694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 fontScale="85000" lnSpcReduction="10000"/>
          </a:bodyPr>
          <a:lstStyle>
            <a:defPPr>
              <a:defRPr lang="ru-RU"/>
            </a:defPPr>
            <a:lvl1pPr algn="ctr">
              <a:defRPr sz="3600"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dirty="0" smtClean="0"/>
              <a:t>- содержит </a:t>
            </a:r>
            <a:r>
              <a:rPr lang="ru-RU" dirty="0"/>
              <a:t>элементы 1-ой и 2-ой моделей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221" y="1413650"/>
            <a:ext cx="11812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708" y="1844823"/>
            <a:ext cx="5976860" cy="7593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4400" dirty="0" smtClean="0">
                <a:latin typeface="Arial Narrow" panose="020B0606020202030204" pitchFamily="34" charset="0"/>
              </a:rPr>
              <a:t>ДЕЦЕНТРАЛИЗОВАННАЯ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5874" y="3199385"/>
            <a:ext cx="11812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511" y="3319873"/>
            <a:ext cx="5436800" cy="7593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4400" dirty="0" smtClean="0">
                <a:latin typeface="Arial Narrow" panose="020B0606020202030204" pitchFamily="34" charset="0"/>
              </a:rPr>
              <a:t>ЦЕНТРАЛИЗОВАННАЯ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596" y="4111979"/>
            <a:ext cx="11812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486" y="2498021"/>
            <a:ext cx="7284354" cy="88694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 algn="ctr">
              <a:defRPr sz="3600"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sz="2400" dirty="0" smtClean="0"/>
              <a:t>-</a:t>
            </a:r>
            <a:r>
              <a:rPr lang="ru-RU" sz="2800" dirty="0" smtClean="0"/>
              <a:t> разработчик </a:t>
            </a:r>
            <a:r>
              <a:rPr lang="ru-RU" sz="2800" dirty="0"/>
              <a:t>проводит публичные </a:t>
            </a:r>
            <a:r>
              <a:rPr lang="ru-RU" sz="2800" dirty="0" smtClean="0"/>
              <a:t>консультации, уполномоченный орган готовит заключение.</a:t>
            </a:r>
            <a:r>
              <a:rPr lang="ru-RU" sz="1050" dirty="0" smtClean="0"/>
              <a:t>				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651177" y="3843211"/>
            <a:ext cx="7637419" cy="88694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 algn="ctr">
              <a:defRPr sz="3600"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sz="2400" dirty="0" smtClean="0"/>
              <a:t>- </a:t>
            </a:r>
            <a:r>
              <a:rPr lang="ru-RU" sz="2800" dirty="0" smtClean="0"/>
              <a:t>публичные </a:t>
            </a:r>
            <a:r>
              <a:rPr lang="ru-RU" sz="2800" dirty="0"/>
              <a:t>консультации проводит уполномоченный орган, он же готовит заключение об </a:t>
            </a:r>
            <a:r>
              <a:rPr lang="ru-RU" sz="2800" dirty="0" smtClean="0"/>
              <a:t>ОРВ.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-295764" y="4882597"/>
            <a:ext cx="5112568" cy="7593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4400" dirty="0" smtClean="0">
                <a:latin typeface="Arial Narrow" panose="020B0606020202030204" pitchFamily="34" charset="0"/>
              </a:rPr>
              <a:t>СМЕШАННАЯ</a:t>
            </a:r>
            <a:endParaRPr lang="ru-RU" sz="4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9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919858"/>
            <a:ext cx="9135604" cy="5245445"/>
          </a:xfrm>
          <a:prstGeom prst="rect">
            <a:avLst/>
          </a:pr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ПРОВЕДЕНИЯ ОРВ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3490" y="2026458"/>
            <a:ext cx="310190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ВЫСОКАЯ СТЕПЕНЬ</a:t>
            </a:r>
          </a:p>
          <a:p>
            <a:pPr algn="ctr"/>
            <a:r>
              <a:rPr lang="ru-RU" sz="2000" dirty="0">
                <a:latin typeface="Arial Narrow" panose="020B0606020202030204" pitchFamily="34" charset="0"/>
              </a:rPr>
              <a:t>регулирующего воздействия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9573" y="2036298"/>
            <a:ext cx="3923928" cy="769441"/>
          </a:xfrm>
          <a:prstGeom prst="rect">
            <a:avLst/>
          </a:prstGeom>
          <a:gradFill flip="none" rotWithShape="1">
            <a:gsLst>
              <a:gs pos="39000">
                <a:srgbClr val="FF9933"/>
              </a:gs>
              <a:gs pos="99000">
                <a:srgbClr val="00B05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СРЕДНЯЯ / </a:t>
            </a:r>
            <a:r>
              <a:rPr lang="ru-RU" sz="2400" dirty="0" smtClean="0">
                <a:latin typeface="Arial Narrow" panose="020B0606020202030204" pitchFamily="34" charset="0"/>
              </a:rPr>
              <a:t>НИЗКАЯ СТЕПЕНЬ</a:t>
            </a:r>
            <a:endParaRPr lang="ru-RU" sz="2400" dirty="0">
              <a:latin typeface="Arial Narrow" panose="020B0606020202030204" pitchFamily="34" charset="0"/>
            </a:endParaRPr>
          </a:p>
          <a:p>
            <a:pPr algn="ctr"/>
            <a:r>
              <a:rPr lang="ru-RU" sz="2000" dirty="0">
                <a:latin typeface="Arial Narrow" panose="020B0606020202030204" pitchFamily="34" charset="0"/>
              </a:rPr>
              <a:t>регулирующего воздействия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25" y="3361836"/>
            <a:ext cx="6725195" cy="1800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663" y="3120100"/>
            <a:ext cx="6718066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ПРЕДВАРИТЕЛЬНАЯ ОРВ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60032" y="1868793"/>
            <a:ext cx="0" cy="719084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539891" y="2587877"/>
            <a:ext cx="601286" cy="886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23728" y="2741579"/>
            <a:ext cx="0" cy="378521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707906" y="2795899"/>
            <a:ext cx="38797" cy="2560035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6016" y="5113300"/>
            <a:ext cx="0" cy="270069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585032"/>
            <a:ext cx="3084484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1. Размещение уведомления              о подготовке проекта акта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312298"/>
            <a:ext cx="3084484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2. Проведение публичных консультаций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9439" y="4300921"/>
            <a:ext cx="2968783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4. Принятие решения о разработке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9440" y="3585031"/>
            <a:ext cx="2968783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3. Размещение сводки предложений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55935"/>
            <a:ext cx="9144000" cy="706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88341" y="5416911"/>
            <a:ext cx="585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ПРОЕКТА АКТА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525" y="1113219"/>
            <a:ext cx="9144000" cy="7490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11146" y="1169402"/>
            <a:ext cx="280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РАЗРАБОТЧИК</a:t>
            </a:r>
          </a:p>
        </p:txBody>
      </p:sp>
    </p:spTree>
    <p:extLst>
      <p:ext uri="{BB962C8B-B14F-4D97-AF65-F5344CB8AC3E}">
        <p14:creationId xmlns:p14="http://schemas.microsoft.com/office/powerpoint/2010/main" val="125039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919858"/>
            <a:ext cx="9135604" cy="5245445"/>
          </a:xfrm>
          <a:prstGeom prst="rect">
            <a:avLst/>
          </a:pr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ПРОВЕДЕНИЯ ОРВ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7102" y="4886031"/>
            <a:ext cx="9144000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59"/>
            <a:ext cx="9144000" cy="1258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6477" y="136633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УВЕДОМЛЕНИЯ О ПРОВЕДЕНИИ ПК И РАЗМЕЩЕНИЕ НА САЙТЕ</a:t>
            </a:r>
          </a:p>
        </p:txBody>
      </p:sp>
      <p:cxnSp>
        <p:nvCxnSpPr>
          <p:cNvPr id="8" name="Прямая соединительная линия 7"/>
          <p:cNvCxnSpPr>
            <a:stCxn id="2" idx="2"/>
          </p:cNvCxnSpPr>
          <p:nvPr/>
        </p:nvCxnSpPr>
        <p:spPr>
          <a:xfrm>
            <a:off x="4572000" y="875947"/>
            <a:ext cx="0" cy="392813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63377" y="4591613"/>
            <a:ext cx="2146" cy="288032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69854" y="2500563"/>
            <a:ext cx="2146" cy="288032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6477" y="2739319"/>
            <a:ext cx="9150477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12954" y="3706941"/>
            <a:ext cx="9156954" cy="9315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3" idx="2"/>
          </p:cNvCxnSpPr>
          <p:nvPr/>
        </p:nvCxnSpPr>
        <p:spPr>
          <a:xfrm flipH="1">
            <a:off x="4568761" y="3315383"/>
            <a:ext cx="1" cy="391558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296" y="4877320"/>
            <a:ext cx="554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ЗАКЛЮЧЕНИЯ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702463"/>
            <a:ext cx="317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ПРОВЕДЕНИЕ ПК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4451" y="2739318"/>
            <a:ext cx="1680916" cy="56116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92051" y="2740356"/>
            <a:ext cx="1766474" cy="57371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37524" y="2736588"/>
            <a:ext cx="1706475" cy="57606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863401" y="2732231"/>
            <a:ext cx="14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НИЗКАЯ СТЕПЕНЬ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450" y="2718267"/>
            <a:ext cx="14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СРЕДНЯЯ СТЕПЕНЬ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7927" y="2739317"/>
            <a:ext cx="166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ВЫСОКАЯ СТЕПЕНЬ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6" y="3646694"/>
            <a:ext cx="8754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И РАЗМЕЩЕНИЕ СВОДКИ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203763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0"/>
                <a:lumOff val="100000"/>
                <a:alpha val="0"/>
              </a:schemeClr>
            </a:gs>
            <a:gs pos="2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59" y="980727"/>
            <a:ext cx="3247335" cy="519291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1620" y="980728"/>
            <a:ext cx="3707904" cy="322528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Публичные консультации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8653" y="1053006"/>
            <a:ext cx="5065347" cy="828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02" y="3501008"/>
            <a:ext cx="3378936" cy="24107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04800" dir="276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51443" y="1092640"/>
            <a:ext cx="6764905" cy="76603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lvl="1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ПУБЛИКАЦИЯ МАТЕРИАЛОВ </a:t>
            </a:r>
            <a:endParaRPr lang="ru-RU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ОФИЦИАЛЬНОМ ИНТЕРЕНЕТ САЙТЕ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144" y="2145950"/>
            <a:ext cx="3808333" cy="35062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трудно прогнозируемая активность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7144" y="2896827"/>
            <a:ext cx="3552213" cy="35519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сложность в </a:t>
            </a:r>
            <a:endParaRPr lang="ru-RU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обработке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103" y="2166246"/>
            <a:ext cx="649982" cy="64471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64218"/>
            <a:ext cx="3651443" cy="7008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-825513" y="3851192"/>
            <a:ext cx="5216252" cy="35481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lvl="2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ОЧНОЕ ОБСУЖДЕНИЕ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324" y="4847116"/>
            <a:ext cx="3429105" cy="31936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ограниченность участников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875"/>
            <a:ext cx="3651444" cy="1953070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46567" y="4480378"/>
            <a:ext cx="649982" cy="64471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8124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94" y="890996"/>
            <a:ext cx="9141606" cy="5274308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уведомления (сводного отчёта)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43864" cy="5126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8" y="2789535"/>
            <a:ext cx="443864" cy="5126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0" y="3661110"/>
            <a:ext cx="492240" cy="5304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8" y="4550480"/>
            <a:ext cx="443864" cy="5126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0344"/>
            <a:ext cx="443864" cy="5126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15816" y="856642"/>
            <a:ext cx="6892169" cy="68307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</a:rPr>
              <a:t>ОПИСАНИЕ</a:t>
            </a:r>
            <a:r>
              <a:rPr lang="ru-RU" sz="6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</a:rPr>
              <a:t>ПРОБЛЕМЫ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475849"/>
              </p:ext>
            </p:extLst>
          </p:nvPr>
        </p:nvGraphicFramePr>
        <p:xfrm>
          <a:off x="0" y="1505360"/>
          <a:ext cx="8820472" cy="48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5778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890794"/>
            <a:ext cx="4176464" cy="5274509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уведомления (сводного отчёта)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02" y="2079607"/>
            <a:ext cx="4355976" cy="1872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ВОЗМОЖНЫЕ ВАРИАНТЫ РЕШЕНИЯ ПРОБЛЕМЫ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02" y="4052719"/>
            <a:ext cx="5154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варианты с минимальным государственным вмешательством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31" y="5021673"/>
            <a:ext cx="4467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вариант невмешательства (</a:t>
            </a:r>
            <a:r>
              <a:rPr lang="ru-RU" sz="28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status</a:t>
            </a:r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quo</a:t>
            </a:r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1077074"/>
            <a:ext cx="4143844" cy="1872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>
            <a:defPPr>
              <a:defRPr lang="ru-RU"/>
            </a:defPPr>
            <a:lvl1pPr algn="ctr"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ОСНОВНЫЕ ГРУППЫ УЧАСТНИКОВ РЕГУЛИРОВАНИЯ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9608" y="2964129"/>
            <a:ext cx="4178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количественная оценка до </a:t>
            </a:r>
            <a:r>
              <a:rPr lang="ru-RU" sz="2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   и </a:t>
            </a:r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после введения регулирования, допустимо приведение интервальных оценок  </a:t>
            </a:r>
          </a:p>
        </p:txBody>
      </p:sp>
    </p:spTree>
    <p:extLst>
      <p:ext uri="{BB962C8B-B14F-4D97-AF65-F5344CB8AC3E}">
        <p14:creationId xmlns:p14="http://schemas.microsoft.com/office/powerpoint/2010/main" val="19233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уведомления (сводного отчёта)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64341"/>
            <a:ext cx="9144000" cy="5289357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44408" y="1052736"/>
            <a:ext cx="432048" cy="5112568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8497" y="4471902"/>
            <a:ext cx="9028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Отсутствие такой информации не позволяет определить возможные издержки и выгоды от введения нового или изменения существующего регулирования, а значит не позволит в полной мере определить эффективность принятия проекта правового акта.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28600" y="795606"/>
            <a:ext cx="12028136" cy="104734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5400" dirty="0">
                <a:solidFill>
                  <a:srgbClr val="7030A0"/>
                </a:solidFill>
                <a:latin typeface="Arial Narrow" panose="020B0606020202030204" pitchFamily="34" charset="0"/>
              </a:rPr>
              <a:t>КОЛИЧЕСТВЕННАЯ ОЦЕНКА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0552" y="1598093"/>
            <a:ext cx="18681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9036" y="2258064"/>
            <a:ext cx="5945451" cy="103192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расходы и поступления субъектов предпринимательской деятельности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7242" y="2594966"/>
            <a:ext cx="18681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185" y="2991979"/>
            <a:ext cx="6584127" cy="162018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расходы и поступления бюджетов различных уровней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497" y="1155637"/>
            <a:ext cx="3528392" cy="122413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/>
          <a:p>
            <a:pPr algn="ctr"/>
            <a:r>
              <a:rPr lang="ru-RU" sz="3600" dirty="0">
                <a:latin typeface="Arial Narrow" panose="020B0606020202030204" pitchFamily="34" charset="0"/>
              </a:rPr>
              <a:t>ОЦЕНИВАЮТСЯ:</a:t>
            </a:r>
          </a:p>
        </p:txBody>
      </p:sp>
    </p:spTree>
    <p:extLst>
      <p:ext uri="{BB962C8B-B14F-4D97-AF65-F5344CB8AC3E}">
        <p14:creationId xmlns:p14="http://schemas.microsoft.com/office/powerpoint/2010/main" val="117331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3346" y="1916832"/>
            <a:ext cx="4139952" cy="3960440"/>
          </a:xfrm>
          <a:prstGeom prst="ellipse">
            <a:avLst/>
          </a:prstGeom>
          <a:blipFill>
            <a:blip r:embed="rId2">
              <a:alphaModFix amt="7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Экспертиза действующих </a:t>
            </a:r>
            <a:br>
              <a:rPr lang="ru-RU" dirty="0"/>
            </a:br>
            <a:r>
              <a:rPr lang="ru-RU" dirty="0"/>
              <a:t>нормативных правовых актов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44332929"/>
              </p:ext>
            </p:extLst>
          </p:nvPr>
        </p:nvGraphicFramePr>
        <p:xfrm>
          <a:off x="2843808" y="1124744"/>
          <a:ext cx="61926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21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6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717774"/>
            <a:ext cx="5868144" cy="3518042"/>
          </a:xfrm>
          <a:prstGeom prst="rect">
            <a:avLst/>
          </a:prstGeom>
          <a:blipFill>
            <a:blip r:embed="rId2">
              <a:alphaModFix amt="77000"/>
            </a:blip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3284984"/>
            <a:ext cx="5760640" cy="86409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6000" dirty="0">
                <a:solidFill>
                  <a:srgbClr val="660066"/>
                </a:solidFill>
                <a:latin typeface="Arial Narrow" panose="020B0606020202030204" pitchFamily="34" charset="0"/>
              </a:rPr>
              <a:t>СПАСИБО 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2255" y="3717032"/>
            <a:ext cx="3793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660066"/>
                </a:solidFill>
                <a:latin typeface="Arial Narrow" panose="020B060602020203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2776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4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внедрения ОРВ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5" y="1057276"/>
            <a:ext cx="8915399" cy="1009650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20000" algn="ctr"/>
            <a:r>
              <a:rPr lang="ru-RU" sz="2000" b="1" dirty="0"/>
              <a:t>Указ Президента РФ от 7 мая 2012 г. № 601 </a:t>
            </a:r>
          </a:p>
          <a:p>
            <a:pPr marL="2520000" algn="ctr"/>
            <a:r>
              <a:rPr lang="ru-RU" sz="2000" i="1" dirty="0"/>
              <a:t>законодательно закрепить процедуры ОРВ проектов и экспертизы действующих НПА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075" y="1171575"/>
            <a:ext cx="2438399" cy="809625"/>
          </a:xfrm>
          <a:prstGeom prst="rect">
            <a:avLst/>
          </a:prstGeom>
          <a:solidFill>
            <a:srgbClr val="23549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pc="-70" dirty="0"/>
              <a:t>Президент России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1336965"/>
            <a:ext cx="414230" cy="45373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0967" y="2181226"/>
            <a:ext cx="8915398" cy="1009650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20000" algn="ctr"/>
            <a:r>
              <a:rPr lang="ru-RU" sz="2000" b="1" dirty="0"/>
              <a:t>Федеральный закон от 2 июля 2013 г. № 176</a:t>
            </a:r>
            <a:endParaRPr lang="ru-RU" sz="2000" dirty="0"/>
          </a:p>
          <a:p>
            <a:pPr marL="2520000" algn="ctr"/>
            <a:r>
              <a:rPr lang="ru-RU" sz="2000" i="1" dirty="0"/>
              <a:t>внедрение процедуры ОРВ проектов и экспертизы действующих НПА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567" y="3451026"/>
            <a:ext cx="3433920" cy="2438400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9072" y="3454199"/>
            <a:ext cx="3571872" cy="2438400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4998" y="4309575"/>
            <a:ext cx="3476624" cy="1830387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Порядок проведения ОРВ и экспертизы утверждается в форме закона, НПА высшего должностного лица (высшего исполнительного органа государственной власти)</a:t>
            </a:r>
            <a:endParaRPr lang="ru-RU" sz="1600" b="1" dirty="0">
              <a:solidFill>
                <a:schemeClr val="dk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13356" y="4339549"/>
            <a:ext cx="3505201" cy="1793875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Порядок проведения ОРВ и экспертизы утверждается в форме НПА представительного органа, решения совета органа местного самоуправления, устава муниципального 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59551" y="3317686"/>
            <a:ext cx="1576393" cy="397849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с 1  января 2014 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02788" y="3322575"/>
            <a:ext cx="1690683" cy="397849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с 1  января 2015 г.*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53968"/>
          <a:stretch/>
        </p:blipFill>
        <p:spPr>
          <a:xfrm>
            <a:off x="676907" y="2402682"/>
            <a:ext cx="1675133" cy="8715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3272" y="3769666"/>
            <a:ext cx="229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Федеральный закон</a:t>
            </a:r>
          </a:p>
          <a:p>
            <a:r>
              <a:rPr lang="ru-RU" sz="1600" b="1" dirty="0">
                <a:latin typeface="+mj-lt"/>
              </a:rPr>
              <a:t>от 06.10.1999 № 184-ФЗ</a:t>
            </a:r>
            <a:endParaRPr lang="ru-RU" sz="1600" dirty="0"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9" y="3708111"/>
            <a:ext cx="546611" cy="6463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35079" y="3769667"/>
            <a:ext cx="2332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Федеральный закон </a:t>
            </a:r>
          </a:p>
          <a:p>
            <a:r>
              <a:rPr lang="ru-RU" sz="1600" b="1" dirty="0">
                <a:latin typeface="+mj-lt"/>
              </a:rPr>
              <a:t>от 06.10.2003 № 131-ФЗ</a:t>
            </a:r>
            <a:endParaRPr lang="ru-RU" sz="1600" dirty="0"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31" y="3708111"/>
            <a:ext cx="546611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3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" y="1708271"/>
            <a:ext cx="9144000" cy="4032448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ОРВ в муниципальных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7668344" cy="10441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 fontScale="92500" lnSpcReduction="1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С 01.01 2015 ПРОВОДИТСЯ В </a:t>
            </a:r>
          </a:p>
          <a:p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Г. ЕКАТЕРИНБУРГ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9515" y="4837046"/>
            <a:ext cx="40324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Город Каменск-Уральский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Город Ревда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Город Полевской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Город Лесной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06769" y="3065867"/>
            <a:ext cx="4932040" cy="994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ВО ВСЕХ МУНИЦИПАЛЬНЫХ ОБРАЗОВАНИЯХ ПРОВЕДЕНА ПОДГОТОВИТЕЛЬНАЯ РАБОТА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10618" y="4047874"/>
            <a:ext cx="3967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Определены уполномоченные органы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Принята нормативная база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Заключаются соглашения о сотрудничестве в сфере ОРВ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Определены официальные сайты</a:t>
            </a:r>
          </a:p>
          <a:p>
            <a:endParaRPr lang="ru-RU" sz="20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5069454" y="4144938"/>
            <a:ext cx="176336" cy="176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5067069" y="4490151"/>
            <a:ext cx="176336" cy="176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5064683" y="4812354"/>
            <a:ext cx="176336" cy="176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89040"/>
            <a:ext cx="3059832" cy="1015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5" y="3789040"/>
            <a:ext cx="4024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2015 ГОДУ РЕАЛИЗОВАН ПИЛОТНЫЙ ПРОЕКТ ПО ВНЕДРЕНИЮ ОРВ В: 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5067069" y="5394376"/>
            <a:ext cx="176336" cy="176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0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5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795" y="1054872"/>
            <a:ext cx="9144795" cy="1633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86545" y="2094848"/>
            <a:ext cx="4757455" cy="199774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08" r="19108"/>
          <a:stretch/>
        </p:blipFill>
        <p:spPr bwMode="auto">
          <a:xfrm>
            <a:off x="24546" y="1557259"/>
            <a:ext cx="4765696" cy="4578964"/>
          </a:xfrm>
          <a:prstGeom prst="rect">
            <a:avLst/>
          </a:prstGeom>
          <a:noFill/>
          <a:ln>
            <a:noFill/>
          </a:ln>
          <a:effectLst>
            <a:softEdge rad="749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законодательства в сфере ОРВ</a:t>
            </a:r>
          </a:p>
        </p:txBody>
      </p:sp>
      <p:sp>
        <p:nvSpPr>
          <p:cNvPr id="4" name="Объект 6"/>
          <p:cNvSpPr txBox="1">
            <a:spLocks/>
          </p:cNvSpPr>
          <p:nvPr/>
        </p:nvSpPr>
        <p:spPr>
          <a:xfrm>
            <a:off x="0" y="1118029"/>
            <a:ext cx="7520345" cy="88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latin typeface="Arial Narrow" panose="020B0606020202030204" pitchFamily="34" charset="0"/>
              </a:rPr>
              <a:t>В 2016 году приняты изменения в областной закон № 74-ОЗ «Об оценке регулирующего воздействия…», касающиеся в том числе и ОРВ муниципальных правовых актов.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795" y="4277560"/>
            <a:ext cx="4644803" cy="123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6974" y="4277560"/>
            <a:ext cx="3675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 перечь МО, где ОРВ должно проводиться в обязательном порядке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555445" y="3732283"/>
            <a:ext cx="1960886" cy="118023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8000" dirty="0"/>
              <a:t>2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44008" y="2146125"/>
            <a:ext cx="4499992" cy="1946466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ОРВ подлежат проекты, устанавливающие новые или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изменяющие ранее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предусмотренные нормативными правовыми актами обязанности НПА для субъектов предпринимательской и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инвестиционной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деятельности,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ИСКЛЮЧЕНИЕМ: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проектов законов, устанавливающих, изменяющих и отменяющих налоги и сборы;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проектов законов, регулирующих бюджетные правоотношения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1684" y="1824265"/>
            <a:ext cx="926021" cy="71048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8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322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040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Цели и суть ОРВ</a:t>
            </a:r>
          </a:p>
        </p:txBody>
      </p:sp>
      <p:sp>
        <p:nvSpPr>
          <p:cNvPr id="3" name="Содержимое 7"/>
          <p:cNvSpPr txBox="1">
            <a:spLocks/>
          </p:cNvSpPr>
          <p:nvPr/>
        </p:nvSpPr>
        <p:spPr>
          <a:xfrm>
            <a:off x="-252536" y="3662259"/>
            <a:ext cx="9217024" cy="2520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just">
              <a:lnSpc>
                <a:spcPct val="114000"/>
              </a:lnSpc>
              <a:buFontTx/>
              <a:buNone/>
            </a:pP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6932" y="1556793"/>
            <a:ext cx="9177715" cy="17207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6168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Выявление положений, приводящих к избыточным административным и другим ограничениям в деятельности предпринимателей, а также к необоснованным расходам, как для бизнеса, так и для бюджетной системы.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664260"/>
            <a:ext cx="9144000" cy="958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4664259"/>
            <a:ext cx="882047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727CA3"/>
              </a:buClr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Борьба с административными барьерами, </a:t>
            </a:r>
          </a:p>
          <a:p>
            <a:pPr marL="0" indent="0">
              <a:spcBef>
                <a:spcPts val="0"/>
              </a:spcBef>
              <a:buClr>
                <a:srgbClr val="727CA3"/>
              </a:buClr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неэффективным законодательством и поиск лучших решений.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966359"/>
            <a:ext cx="1691680" cy="955879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Narrow" panose="020B0606020202030204" pitchFamily="34" charset="0"/>
              </a:rPr>
              <a:t>ЦЕЛЬ: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241" y="4171487"/>
            <a:ext cx="2304256" cy="955879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Narrow" panose="020B0606020202030204" pitchFamily="34" charset="0"/>
              </a:rPr>
              <a:t>СУТЬ:</a:t>
            </a:r>
          </a:p>
        </p:txBody>
      </p:sp>
    </p:spTree>
    <p:extLst>
      <p:ext uri="{BB962C8B-B14F-4D97-AF65-F5344CB8AC3E}">
        <p14:creationId xmlns:p14="http://schemas.microsoft.com/office/powerpoint/2010/main" val="259988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для проведения ОРВ проектов </a:t>
            </a:r>
            <a:br>
              <a:rPr lang="ru-RU" dirty="0" smtClean="0"/>
            </a:br>
            <a:r>
              <a:rPr lang="ru-RU" dirty="0" smtClean="0"/>
              <a:t>муниципальных </a:t>
            </a:r>
            <a:r>
              <a:rPr lang="ru-RU" smtClean="0"/>
              <a:t>правовых актов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496944" cy="518457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177800" dir="276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39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для проведения ОРВ проектов </a:t>
            </a:r>
            <a:br>
              <a:rPr lang="ru-RU" dirty="0" smtClean="0"/>
            </a:br>
            <a:r>
              <a:rPr lang="ru-RU" dirty="0" smtClean="0"/>
              <a:t>муниципальных </a:t>
            </a:r>
            <a:r>
              <a:rPr lang="ru-RU" smtClean="0"/>
              <a:t>правовых актов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51500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177800" dir="276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62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Положительные эффекты ОРВ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84576"/>
          </a:xfrm>
          <a:prstGeom prst="rect">
            <a:avLst/>
          </a:prstGeom>
        </p:spPr>
      </p:pic>
      <p:pic>
        <p:nvPicPr>
          <p:cNvPr id="8" name="Рисунок 7" descr="8672cb0320a64bca9b89e6352768ae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757820"/>
            <a:ext cx="5436096" cy="16561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0" y="1772815"/>
            <a:ext cx="3203848" cy="1656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49" y="1763192"/>
            <a:ext cx="1873713" cy="16658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8331" y="1124743"/>
            <a:ext cx="3555343" cy="5336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ДЛЯ ОРГАНОВ ВЛАСТИ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1124743"/>
            <a:ext cx="5436096" cy="5336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>
            <a:defPPr>
              <a:defRPr lang="ru-RU"/>
            </a:defPPr>
            <a:lvl1pPr algn="ctr"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2800" dirty="0"/>
              <a:t>ДЛЯ ГРАЖДАН И БИЗНЕСА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4043" y="3583924"/>
            <a:ext cx="4318011" cy="50405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ПОВЫШЕНИЕ ЭФФЕКТИВНОСТИ НОРМОТВОРЧЕСКОЙ ДЕЯТЕЛЬНОСТИ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4044" y="4285107"/>
            <a:ext cx="4534036" cy="50405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ФОРМИРОВАНИЕ СТИМУЛОВ К ПРИНЯТИЮ ВЗВЕШЕННЫХ РЕШЕНИЙ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34043" y="4905104"/>
            <a:ext cx="4318011" cy="50405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ЭКОНОМИЯ БЮДЖЕТНЫХ СРЕДСТВ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4044" y="5463108"/>
            <a:ext cx="4029979" cy="50405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ОБЕСПЕЧЕНИЕ ЭФФЕКТИВНОГО ВЗАИМОДЕЙСТВИЯ С БИЗНЕСОМ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2154" y="3489857"/>
            <a:ext cx="4741293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ИСКЛЮЧЕНИЕ ИЛИ СНИЖЕНИЕ ИЗДЕРЖЕК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7012" y="4040745"/>
            <a:ext cx="5516435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ОБЕСПЕЧЕНИЕ ОТКРЫТОСТИ ПРОЦЕССА НОРМОТВОРЧЕСТВА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9721" y="4591633"/>
            <a:ext cx="5516435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СПОСОБСТВОВАНИЕ РАЗВИТИЮ БИЗНЕСА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9721" y="5032478"/>
            <a:ext cx="5516435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СНИЖЕНИЕ УРОВНЯ КОРРУПЦИИ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7851" y="5580921"/>
            <a:ext cx="5873595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РОСТ ДОВЕРИЯ ГРАЖДАН К ПРИНИМАЕМЫМ РЕШЕНИЯМ</a:t>
            </a:r>
          </a:p>
        </p:txBody>
      </p:sp>
    </p:spTree>
    <p:extLst>
      <p:ext uri="{BB962C8B-B14F-4D97-AF65-F5344CB8AC3E}">
        <p14:creationId xmlns:p14="http://schemas.microsoft.com/office/powerpoint/2010/main" val="79357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107" y="5327734"/>
            <a:ext cx="8596341" cy="7982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1" y="4249713"/>
            <a:ext cx="2065046" cy="18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71204" y="3575887"/>
            <a:ext cx="6972796" cy="13966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процедуры</a:t>
            </a:r>
          </a:p>
        </p:txBody>
      </p:sp>
      <p:pic>
        <p:nvPicPr>
          <p:cNvPr id="3" name="Picture 2" descr="F:\m6vYF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94" y="3196912"/>
            <a:ext cx="1584176" cy="17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458904"/>
            <a:ext cx="7740352" cy="1656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1000976"/>
            <a:ext cx="6804248" cy="771839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УПОЛНОМОЧЕННЫЙ ОРГАН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1" y="1447369"/>
            <a:ext cx="1176350" cy="1679253"/>
          </a:xfrm>
          <a:prstGeom prst="rect">
            <a:avLst/>
          </a:prstGeom>
          <a:blipFill>
            <a:blip r:embed="rId5">
              <a:alphaModFix amt="44000"/>
            </a:blip>
            <a:stretch>
              <a:fillRect/>
            </a:stretch>
          </a:blipFill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2149252" y="1649049"/>
            <a:ext cx="5414094" cy="160110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 fontScale="70000" lnSpcReduction="20000"/>
          </a:bodyPr>
          <a:lstStyle/>
          <a:p>
            <a:pPr lvl="0" algn="just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структурное подразделение муниципального образования, ответственное за внедрение процедуры ОРВ,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информационно-методическое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обеспечение, экспертизу действующих нормативных правовых актов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196911"/>
            <a:ext cx="6134127" cy="53650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612576" y="3182560"/>
            <a:ext cx="4248472" cy="52217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РАЗРАБОТЧИК</a:t>
            </a:r>
            <a:endParaRPr lang="ru-RU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1203" y="4092184"/>
            <a:ext cx="5090686" cy="70529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lvl="0"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структурные подразделения муниципального образования, ответственные за участие в реализации муниципальной политики и нормативное правовое регулирование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5103954"/>
            <a:ext cx="3491880" cy="487173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98311" y="5141869"/>
            <a:ext cx="4164965" cy="41134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УЧАСТНИКИ ПК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90653" y="5723392"/>
            <a:ext cx="6087690" cy="42113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 fontScale="25000" lnSpcReduction="20000"/>
          </a:bodyPr>
          <a:lstStyle/>
          <a:p>
            <a:pPr lvl="0" algn="ctr"/>
            <a:r>
              <a:rPr lang="ru-RU" sz="7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Физ. и юр. лица, общественные </a:t>
            </a:r>
            <a:r>
              <a:rPr lang="ru-RU" sz="7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и экспертные организации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5133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heme/theme1.xml><?xml version="1.0" encoding="utf-8"?>
<a:theme xmlns:a="http://schemas.openxmlformats.org/drawingml/2006/main" name="шаблон СО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E4D99"/>
      </a:accent1>
      <a:accent2>
        <a:srgbClr val="6699FF"/>
      </a:accent2>
      <a:accent3>
        <a:srgbClr val="FFFFFF"/>
      </a:accent3>
      <a:accent4>
        <a:srgbClr val="000000"/>
      </a:accent4>
      <a:accent5>
        <a:srgbClr val="AAB2CA"/>
      </a:accent5>
      <a:accent6>
        <a:srgbClr val="5C8AE7"/>
      </a:accent6>
      <a:hlink>
        <a:srgbClr val="99CCFF"/>
      </a:hlink>
      <a:folHlink>
        <a:srgbClr val="CCECFF"/>
      </a:folHlink>
    </a:clrScheme>
    <a:fontScheme name="шаблон С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О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О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О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О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О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66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B9E7B9"/>
        </a:accent6>
        <a:hlink>
          <a:srgbClr val="00CC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B9E7E7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2DB9B9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FF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DADFF"/>
        </a:accent5>
        <a:accent6>
          <a:srgbClr val="5C8AE7"/>
        </a:accent6>
        <a:hlink>
          <a:srgbClr val="33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ПРЕЗЕНТАЦИЙ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>
          <a:gsLst>
            <a:gs pos="0">
              <a:srgbClr val="3B87CD"/>
            </a:gs>
            <a:gs pos="100000">
              <a:srgbClr val="28659C"/>
            </a:gs>
          </a:gsLst>
          <a:lin ang="5400000" scaled="1"/>
        </a:gradFill>
        <a:ln>
          <a:noFill/>
        </a:ln>
        <a:effectLst>
          <a:softEdge rad="0"/>
        </a:effectLst>
      </a:spPr>
      <a:bodyPr vert="horz" lIns="91440" tIns="45720" rIns="72000" bIns="45720" rtlCol="0" anchor="ctr">
        <a:normAutofit/>
      </a:bodyPr>
      <a:lstStyle>
        <a:defPPr algn="ctr">
          <a:defRPr sz="3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745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Roboto</vt:lpstr>
      <vt:lpstr>Times New Roman</vt:lpstr>
      <vt:lpstr>Wingdings 3</vt:lpstr>
      <vt:lpstr>шаблон СО</vt:lpstr>
      <vt:lpstr>ШАБЛОН ПРЕЗЕНТАЦИЙ</vt:lpstr>
      <vt:lpstr>Презентация PowerPoint</vt:lpstr>
      <vt:lpstr>Необходимость внедрения ОРВ</vt:lpstr>
      <vt:lpstr>Внедрение ОРВ в муниципальных  образованиях</vt:lpstr>
      <vt:lpstr>Изменение законодательства в сфере ОРВ</vt:lpstr>
      <vt:lpstr>Цели и суть ОРВ</vt:lpstr>
      <vt:lpstr>Модуль для проведения ОРВ проектов  муниципальных правовых актов</vt:lpstr>
      <vt:lpstr>Модуль для проведения ОРВ проектов  муниципальных правовых актов</vt:lpstr>
      <vt:lpstr>Положительные эффекты ОРВ</vt:lpstr>
      <vt:lpstr>Участники процедуры</vt:lpstr>
      <vt:lpstr>Модели организации ОРВ</vt:lpstr>
      <vt:lpstr>СХЕМА ПРОВЕДЕНИЯ ОРВ</vt:lpstr>
      <vt:lpstr>СХЕМА ПРОВЕДЕНИЯ ОРВ</vt:lpstr>
      <vt:lpstr>Публичные консультации</vt:lpstr>
      <vt:lpstr>Формирование уведомления (сводного отчёта)</vt:lpstr>
      <vt:lpstr>Формирование уведомления (сводного отчёта)</vt:lpstr>
      <vt:lpstr>Формирование уведомления (сводного отчёта)</vt:lpstr>
      <vt:lpstr>Экспертиза действующих  нормативных правовых актов</vt:lpstr>
      <vt:lpstr>Презентация PowerPoint</vt:lpstr>
    </vt:vector>
  </TitlesOfParts>
  <Company>MET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Показатели, утвержденные Указом Президента Российской Федерации от 7 мая 2012 года № 601</dc:title>
  <dc:creator>Rahmeeva</dc:creator>
  <cp:lastModifiedBy>Савельев Дмитрий Игоревич</cp:lastModifiedBy>
  <cp:revision>572</cp:revision>
  <dcterms:created xsi:type="dcterms:W3CDTF">2012-10-31T04:54:38Z</dcterms:created>
  <dcterms:modified xsi:type="dcterms:W3CDTF">2016-10-03T12:04:50Z</dcterms:modified>
</cp:coreProperties>
</file>