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1" r:id="rId1"/>
    <p:sldMasterId id="2147483664" r:id="rId2"/>
  </p:sldMasterIdLst>
  <p:notesMasterIdLst>
    <p:notesMasterId r:id="rId10"/>
  </p:notesMasterIdLst>
  <p:handoutMasterIdLst>
    <p:handoutMasterId r:id="rId11"/>
  </p:handoutMasterIdLst>
  <p:sldIdLst>
    <p:sldId id="327" r:id="rId3"/>
    <p:sldId id="338" r:id="rId4"/>
    <p:sldId id="332" r:id="rId5"/>
    <p:sldId id="339" r:id="rId6"/>
    <p:sldId id="326" r:id="rId7"/>
    <p:sldId id="334" r:id="rId8"/>
    <p:sldId id="340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рченко Екатерина Николаевна" initials="МЕН" lastIdx="6" clrIdx="0">
    <p:extLst>
      <p:ext uri="{19B8F6BF-5375-455C-9EA6-DF929625EA0E}">
        <p15:presenceInfo xmlns:p15="http://schemas.microsoft.com/office/powerpoint/2012/main" userId="S-1-5-21-1108957177-4200575737-3794611028-48208" providerId="AD"/>
      </p:ext>
    </p:extLst>
  </p:cmAuthor>
  <p:cmAuthor id="2" name="Марченко Георгий Николаевич" initials="МГН" lastIdx="3" clrIdx="1">
    <p:extLst>
      <p:ext uri="{19B8F6BF-5375-455C-9EA6-DF929625EA0E}">
        <p15:presenceInfo xmlns:p15="http://schemas.microsoft.com/office/powerpoint/2012/main" userId="S-1-5-21-1108957177-4200575737-3794611028-520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C3"/>
    <a:srgbClr val="A3FFFD"/>
    <a:srgbClr val="00B3AF"/>
    <a:srgbClr val="00BEDE"/>
    <a:srgbClr val="00A5C2"/>
    <a:srgbClr val="A5E2FD"/>
    <a:srgbClr val="077D82"/>
    <a:srgbClr val="CCDA64"/>
    <a:srgbClr val="7CCA62"/>
    <a:srgbClr val="657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35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8F4F35-2E46-024A-8C1B-2673273B6E1A}" type="doc">
      <dgm:prSet loTypeId="urn:microsoft.com/office/officeart/2005/8/layout/vList5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755171-AFFA-8748-9C41-5FB687095C6C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solidFill>
          <a:srgbClr val="00A4C3"/>
        </a:solidFill>
        <a:ln>
          <a:solidFill>
            <a:srgbClr val="00A5C2"/>
          </a:solidFill>
        </a:ln>
      </dgm:spPr>
      <dgm:t>
        <a:bodyPr/>
        <a:lstStyle/>
        <a:p>
          <a:r>
            <a:rPr lang="ru-RU" sz="2800" dirty="0" smtClean="0">
              <a:latin typeface="+mn-lt"/>
            </a:rPr>
            <a:t>Подготовка планов</a:t>
          </a:r>
          <a:endParaRPr lang="ru-RU" sz="2800" dirty="0">
            <a:latin typeface="+mn-lt"/>
          </a:endParaRPr>
        </a:p>
      </dgm:t>
    </dgm:pt>
    <dgm:pt modelId="{D27A1E7C-18C8-A74E-823B-135E3E6A656C}" type="parTrans" cxnId="{77FDEAD9-9AF6-6649-AF32-EDCC43D149B3}">
      <dgm:prSet/>
      <dgm:spPr/>
      <dgm:t>
        <a:bodyPr/>
        <a:lstStyle/>
        <a:p>
          <a:endParaRPr lang="ru-RU"/>
        </a:p>
      </dgm:t>
    </dgm:pt>
    <dgm:pt modelId="{BC627611-0D20-8D42-B8A4-ADC64429A83A}" type="sibTrans" cxnId="{77FDEAD9-9AF6-6649-AF32-EDCC43D149B3}">
      <dgm:prSet/>
      <dgm:spPr/>
      <dgm:t>
        <a:bodyPr/>
        <a:lstStyle/>
        <a:p>
          <a:endParaRPr lang="ru-RU"/>
        </a:p>
      </dgm:t>
    </dgm:pt>
    <dgm:pt modelId="{25C6B727-C452-C444-8131-EBF237EB491B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solidFill>
          <a:srgbClr val="00A4C3"/>
        </a:solidFill>
        <a:ln>
          <a:solidFill>
            <a:srgbClr val="00A5C2"/>
          </a:solidFill>
        </a:ln>
      </dgm:spPr>
      <dgm:t>
        <a:bodyPr/>
        <a:lstStyle/>
        <a:p>
          <a:r>
            <a:rPr lang="ru-RU" sz="2800" dirty="0" smtClean="0">
              <a:latin typeface="+mn-lt"/>
            </a:rPr>
            <a:t>Направление на согласование </a:t>
          </a:r>
          <a:endParaRPr lang="ru-RU" sz="2800" dirty="0">
            <a:latin typeface="+mn-lt"/>
          </a:endParaRPr>
        </a:p>
      </dgm:t>
    </dgm:pt>
    <dgm:pt modelId="{406AD7CB-DE54-544C-A3DD-3CBC8BA2D40E}" type="parTrans" cxnId="{19058351-4E40-0C45-9178-1EDABA8B6C2D}">
      <dgm:prSet/>
      <dgm:spPr/>
      <dgm:t>
        <a:bodyPr/>
        <a:lstStyle/>
        <a:p>
          <a:endParaRPr lang="ru-RU"/>
        </a:p>
      </dgm:t>
    </dgm:pt>
    <dgm:pt modelId="{1A041716-B545-ED4E-B7EB-AA4ED9112261}" type="sibTrans" cxnId="{19058351-4E40-0C45-9178-1EDABA8B6C2D}">
      <dgm:prSet/>
      <dgm:spPr/>
      <dgm:t>
        <a:bodyPr/>
        <a:lstStyle/>
        <a:p>
          <a:endParaRPr lang="ru-RU"/>
        </a:p>
      </dgm:t>
    </dgm:pt>
    <dgm:pt modelId="{CCAD598D-E196-9940-B358-10EEDFE3A4C7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solidFill>
          <a:srgbClr val="00A4C3"/>
        </a:solidFill>
        <a:ln>
          <a:solidFill>
            <a:srgbClr val="00A5C2"/>
          </a:solidFill>
        </a:ln>
      </dgm:spPr>
      <dgm:t>
        <a:bodyPr/>
        <a:lstStyle/>
        <a:p>
          <a:r>
            <a:rPr lang="ru-RU" sz="2800" dirty="0">
              <a:latin typeface="+mn-lt"/>
            </a:rPr>
            <a:t>Согласование планов</a:t>
          </a:r>
        </a:p>
      </dgm:t>
    </dgm:pt>
    <dgm:pt modelId="{0328B346-42AF-BC45-BF3D-605965E95A4F}" type="parTrans" cxnId="{8A83A9C6-BA45-8740-8DB3-A40102ADDCA1}">
      <dgm:prSet/>
      <dgm:spPr/>
      <dgm:t>
        <a:bodyPr/>
        <a:lstStyle/>
        <a:p>
          <a:endParaRPr lang="ru-RU"/>
        </a:p>
      </dgm:t>
    </dgm:pt>
    <dgm:pt modelId="{B9D5229C-8C6E-494F-A5DB-312CE098CCDD}" type="sibTrans" cxnId="{8A83A9C6-BA45-8740-8DB3-A40102ADDCA1}">
      <dgm:prSet/>
      <dgm:spPr/>
      <dgm:t>
        <a:bodyPr/>
        <a:lstStyle/>
        <a:p>
          <a:endParaRPr lang="ru-RU"/>
        </a:p>
      </dgm:t>
    </dgm:pt>
    <dgm:pt modelId="{1F68E67C-1712-44D9-9F1B-E20FCA7D3913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2800" dirty="0" smtClean="0">
              <a:latin typeface="+mn-lt"/>
            </a:rPr>
            <a:t>Включаются все контрольно-надзорные мероприятия</a:t>
          </a:r>
          <a:endParaRPr lang="ru-RU" sz="2800" dirty="0">
            <a:latin typeface="+mn-lt"/>
          </a:endParaRPr>
        </a:p>
      </dgm:t>
    </dgm:pt>
    <dgm:pt modelId="{3C52FAB1-9134-43B5-9808-1D1871281728}" type="parTrans" cxnId="{AA297B41-1AF8-4A9D-AAD4-4C6D5A07D03D}">
      <dgm:prSet/>
      <dgm:spPr/>
      <dgm:t>
        <a:bodyPr/>
        <a:lstStyle/>
        <a:p>
          <a:endParaRPr lang="ru-RU"/>
        </a:p>
      </dgm:t>
    </dgm:pt>
    <dgm:pt modelId="{08990621-05C1-4942-A077-7C8EBF8A56AA}" type="sibTrans" cxnId="{AA297B41-1AF8-4A9D-AAD4-4C6D5A07D03D}">
      <dgm:prSet/>
      <dgm:spPr/>
      <dgm:t>
        <a:bodyPr/>
        <a:lstStyle/>
        <a:p>
          <a:endParaRPr lang="ru-RU"/>
        </a:p>
      </dgm:t>
    </dgm:pt>
    <dgm:pt modelId="{88F947CD-F6C5-44C3-92CE-553A2504AA89}">
      <dgm:prSet phldrT="[Текст]" custT="1"/>
      <dgm:spPr>
        <a:solidFill>
          <a:schemeClr val="bg1"/>
        </a:solidFill>
      </dgm:spPr>
      <dgm:t>
        <a:bodyPr/>
        <a:lstStyle/>
        <a:p>
          <a:endParaRPr lang="ru-RU" sz="1400" dirty="0">
            <a:latin typeface="+mn-lt"/>
          </a:endParaRPr>
        </a:p>
      </dgm:t>
    </dgm:pt>
    <dgm:pt modelId="{7C9D203C-79B2-4EEF-9CA4-BEE8945FBD47}" type="parTrans" cxnId="{48342BFA-947F-487B-9FBC-542C96C79975}">
      <dgm:prSet/>
      <dgm:spPr/>
      <dgm:t>
        <a:bodyPr/>
        <a:lstStyle/>
        <a:p>
          <a:endParaRPr lang="ru-RU"/>
        </a:p>
      </dgm:t>
    </dgm:pt>
    <dgm:pt modelId="{043F5CE9-20CE-4E1F-8589-D5111C1C3674}" type="sibTrans" cxnId="{48342BFA-947F-487B-9FBC-542C96C79975}">
      <dgm:prSet/>
      <dgm:spPr/>
      <dgm:t>
        <a:bodyPr/>
        <a:lstStyle/>
        <a:p>
          <a:endParaRPr lang="ru-RU"/>
        </a:p>
      </dgm:t>
    </dgm:pt>
    <dgm:pt modelId="{DE7CC137-AE7E-4EDE-A1D4-4D2B92107EB4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2000" dirty="0" smtClean="0">
              <a:latin typeface="+mn-lt"/>
            </a:rPr>
            <a:t>С 1 июля до вступления в силу нового положения продолжает использоваться реестр проверок (ЕРП)</a:t>
          </a:r>
          <a:endParaRPr lang="ru-RU" sz="2000" dirty="0">
            <a:latin typeface="+mn-lt"/>
          </a:endParaRPr>
        </a:p>
      </dgm:t>
    </dgm:pt>
    <dgm:pt modelId="{5C2B72AA-1417-4FBA-B715-49C28F94B108}" type="parTrans" cxnId="{904DCA28-5207-4F22-9375-88A1729DBB5C}">
      <dgm:prSet/>
      <dgm:spPr/>
      <dgm:t>
        <a:bodyPr/>
        <a:lstStyle/>
        <a:p>
          <a:endParaRPr lang="ru-RU"/>
        </a:p>
      </dgm:t>
    </dgm:pt>
    <dgm:pt modelId="{851567B4-D576-4ECF-9ED8-093B4B8666A8}" type="sibTrans" cxnId="{904DCA28-5207-4F22-9375-88A1729DBB5C}">
      <dgm:prSet/>
      <dgm:spPr/>
      <dgm:t>
        <a:bodyPr/>
        <a:lstStyle/>
        <a:p>
          <a:endParaRPr lang="ru-RU"/>
        </a:p>
      </dgm:t>
    </dgm:pt>
    <dgm:pt modelId="{A143D535-E58C-4987-A112-4230D43ABC29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2000" dirty="0">
              <a:latin typeface="+mn-lt"/>
            </a:rPr>
            <a:t>Прозрачная система принятия </a:t>
          </a:r>
          <a:r>
            <a:rPr lang="ru-RU" sz="2000" dirty="0" smtClean="0">
              <a:latin typeface="+mn-lt"/>
            </a:rPr>
            <a:t>решений</a:t>
          </a:r>
          <a:endParaRPr lang="ru-RU" sz="2000" dirty="0">
            <a:latin typeface="+mn-lt"/>
          </a:endParaRPr>
        </a:p>
      </dgm:t>
    </dgm:pt>
    <dgm:pt modelId="{6701B6F1-8896-4C80-92A5-5AE7D8498B45}" type="parTrans" cxnId="{29BB877C-6E8A-43BA-B4D2-0EB87BE45340}">
      <dgm:prSet/>
      <dgm:spPr/>
      <dgm:t>
        <a:bodyPr/>
        <a:lstStyle/>
        <a:p>
          <a:endParaRPr lang="ru-RU"/>
        </a:p>
      </dgm:t>
    </dgm:pt>
    <dgm:pt modelId="{4749D8A7-EABE-4A2D-9743-DFBF3FED9E13}" type="sibTrans" cxnId="{29BB877C-6E8A-43BA-B4D2-0EB87BE45340}">
      <dgm:prSet/>
      <dgm:spPr/>
      <dgm:t>
        <a:bodyPr/>
        <a:lstStyle/>
        <a:p>
          <a:endParaRPr lang="ru-RU"/>
        </a:p>
      </dgm:t>
    </dgm:pt>
    <dgm:pt modelId="{1B1ACF81-4587-4583-8F0B-B1991B7F9C6C}">
      <dgm:prSet phldrT="[Текст]" custT="1"/>
      <dgm:spPr>
        <a:solidFill>
          <a:schemeClr val="bg1"/>
        </a:solidFill>
      </dgm:spPr>
      <dgm:t>
        <a:bodyPr/>
        <a:lstStyle/>
        <a:p>
          <a:endParaRPr lang="ru-RU" sz="1200" dirty="0">
            <a:latin typeface="+mn-lt"/>
          </a:endParaRPr>
        </a:p>
      </dgm:t>
    </dgm:pt>
    <dgm:pt modelId="{B5D7A34A-10C5-49BE-8F34-AF593CAAE372}" type="parTrans" cxnId="{68CB2CD9-7806-4693-8B90-9D832115F745}">
      <dgm:prSet/>
      <dgm:spPr/>
      <dgm:t>
        <a:bodyPr/>
        <a:lstStyle/>
        <a:p>
          <a:endParaRPr lang="ru-RU"/>
        </a:p>
      </dgm:t>
    </dgm:pt>
    <dgm:pt modelId="{B95EC97C-A615-4C6D-9B79-5F8AD4BB8F32}" type="sibTrans" cxnId="{68CB2CD9-7806-4693-8B90-9D832115F745}">
      <dgm:prSet/>
      <dgm:spPr/>
      <dgm:t>
        <a:bodyPr/>
        <a:lstStyle/>
        <a:p>
          <a:endParaRPr lang="ru-RU"/>
        </a:p>
      </dgm:t>
    </dgm:pt>
    <dgm:pt modelId="{73B0D29B-E5B8-49D7-B27B-4BFB449EF015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2000" dirty="0" smtClean="0">
              <a:latin typeface="+mn-lt"/>
            </a:rPr>
            <a:t>Согласуется полностью в электронном (машиночитаемом) формате</a:t>
          </a:r>
          <a:r>
            <a:rPr lang="en-US" sz="2000" dirty="0" smtClean="0">
              <a:latin typeface="+mn-lt"/>
            </a:rPr>
            <a:t>;</a:t>
          </a:r>
          <a:endParaRPr lang="ru-RU" sz="2000" dirty="0">
            <a:latin typeface="+mn-lt"/>
          </a:endParaRPr>
        </a:p>
      </dgm:t>
    </dgm:pt>
    <dgm:pt modelId="{7A2A4A56-2A2A-4F6D-B292-AD66E48671C0}" type="parTrans" cxnId="{63A878B2-AC49-45F8-A309-C190D7F69CB0}">
      <dgm:prSet/>
      <dgm:spPr/>
      <dgm:t>
        <a:bodyPr/>
        <a:lstStyle/>
        <a:p>
          <a:endParaRPr lang="ru-RU"/>
        </a:p>
      </dgm:t>
    </dgm:pt>
    <dgm:pt modelId="{CE10805E-777D-410D-B35F-08D2331C8464}" type="sibTrans" cxnId="{63A878B2-AC49-45F8-A309-C190D7F69CB0}">
      <dgm:prSet/>
      <dgm:spPr/>
      <dgm:t>
        <a:bodyPr/>
        <a:lstStyle/>
        <a:p>
          <a:endParaRPr lang="ru-RU"/>
        </a:p>
      </dgm:t>
    </dgm:pt>
    <dgm:pt modelId="{DE10CFD1-4055-4D91-9240-CE916C106859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2000" dirty="0" smtClean="0">
              <a:latin typeface="+mn-lt"/>
            </a:rPr>
            <a:t>С момента вступления в силу Положения о виде контроля, но не позднее 01.01.2022 используется ЕРКНМ (на базе ЕРП)</a:t>
          </a:r>
          <a:endParaRPr lang="ru-RU" sz="2000" dirty="0">
            <a:latin typeface="+mn-lt"/>
          </a:endParaRPr>
        </a:p>
      </dgm:t>
    </dgm:pt>
    <dgm:pt modelId="{373C88CB-1A1D-4D66-B052-EFBEC7D72881}" type="parTrans" cxnId="{F9F2BF23-0DB5-4DBC-B8E7-0A47FE0F0FD4}">
      <dgm:prSet/>
      <dgm:spPr/>
      <dgm:t>
        <a:bodyPr/>
        <a:lstStyle/>
        <a:p>
          <a:endParaRPr lang="ru-RU"/>
        </a:p>
      </dgm:t>
    </dgm:pt>
    <dgm:pt modelId="{89E4343D-CE8C-4E4E-BE23-9D82A81E6B97}" type="sibTrans" cxnId="{F9F2BF23-0DB5-4DBC-B8E7-0A47FE0F0FD4}">
      <dgm:prSet/>
      <dgm:spPr/>
      <dgm:t>
        <a:bodyPr/>
        <a:lstStyle/>
        <a:p>
          <a:endParaRPr lang="ru-RU"/>
        </a:p>
      </dgm:t>
    </dgm:pt>
    <dgm:pt modelId="{E1ED88B3-0703-2C43-A2D3-C273A7129EDD}" type="pres">
      <dgm:prSet presAssocID="{958F4F35-2E46-024A-8C1B-2673273B6E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47FBB8-5C3C-EE49-96C0-6669DC0726DA}" type="pres">
      <dgm:prSet presAssocID="{65755171-AFFA-8748-9C41-5FB687095C6C}" presName="linNode" presStyleCnt="0"/>
      <dgm:spPr/>
    </dgm:pt>
    <dgm:pt modelId="{6859A836-8D05-7F41-9A67-D1C2960A0B50}" type="pres">
      <dgm:prSet presAssocID="{65755171-AFFA-8748-9C41-5FB687095C6C}" presName="parentText" presStyleLbl="node1" presStyleIdx="0" presStyleCnt="3" custScaleX="78778" custScaleY="618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866DA-F8CC-9745-9FA5-4E4806A2010D}" type="pres">
      <dgm:prSet presAssocID="{65755171-AFFA-8748-9C41-5FB687095C6C}" presName="descendantText" presStyleLbl="alignAccFollowNode1" presStyleIdx="0" presStyleCnt="3" custScaleX="107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9B6C2-5382-5943-B73C-CA8D1ED39453}" type="pres">
      <dgm:prSet presAssocID="{BC627611-0D20-8D42-B8A4-ADC64429A83A}" presName="sp" presStyleCnt="0"/>
      <dgm:spPr/>
    </dgm:pt>
    <dgm:pt modelId="{650E56AD-C0DC-BD44-831C-AB5EEA8CD31E}" type="pres">
      <dgm:prSet presAssocID="{25C6B727-C452-C444-8131-EBF237EB491B}" presName="linNode" presStyleCnt="0"/>
      <dgm:spPr/>
    </dgm:pt>
    <dgm:pt modelId="{543E224D-E88F-C347-A6DF-689DEAA768C1}" type="pres">
      <dgm:prSet presAssocID="{25C6B727-C452-C444-8131-EBF237EB491B}" presName="parentText" presStyleLbl="node1" presStyleIdx="1" presStyleCnt="3" custScaleX="97792" custScaleY="61830" custLinFactNeighborY="-11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9C419-95FA-2B4C-9A5C-9722B3A1A26F}" type="pres">
      <dgm:prSet presAssocID="{25C6B727-C452-C444-8131-EBF237EB491B}" presName="descendantText" presStyleLbl="alignAccFollowNode1" presStyleIdx="1" presStyleCnt="3" custScaleX="136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9CAAD-C52D-9949-AE66-42F0529CF9CE}" type="pres">
      <dgm:prSet presAssocID="{1A041716-B545-ED4E-B7EB-AA4ED9112261}" presName="sp" presStyleCnt="0"/>
      <dgm:spPr/>
    </dgm:pt>
    <dgm:pt modelId="{4E150404-B0BA-2E4E-9080-B0377E24AFE0}" type="pres">
      <dgm:prSet presAssocID="{CCAD598D-E196-9940-B358-10EEDFE3A4C7}" presName="linNode" presStyleCnt="0"/>
      <dgm:spPr/>
    </dgm:pt>
    <dgm:pt modelId="{BF79B8DF-1F56-3D41-9C8F-91FF64E636A4}" type="pres">
      <dgm:prSet presAssocID="{CCAD598D-E196-9940-B358-10EEDFE3A4C7}" presName="parentText" presStyleLbl="node1" presStyleIdx="2" presStyleCnt="3" custScaleX="79164" custScaleY="618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BF3BF8-ED77-AD4F-8EA4-8462EF673BF7}" type="pres">
      <dgm:prSet presAssocID="{CCAD598D-E196-9940-B358-10EEDFE3A4C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F2BF23-0DB5-4DBC-B8E7-0A47FE0F0FD4}" srcId="{25C6B727-C452-C444-8131-EBF237EB491B}" destId="{DE10CFD1-4055-4D91-9240-CE916C106859}" srcOrd="1" destOrd="0" parTransId="{373C88CB-1A1D-4D66-B052-EFBEC7D72881}" sibTransId="{89E4343D-CE8C-4E4E-BE23-9D82A81E6B97}"/>
    <dgm:cxn modelId="{48342BFA-947F-487B-9FBC-542C96C79975}" srcId="{65755171-AFFA-8748-9C41-5FB687095C6C}" destId="{88F947CD-F6C5-44C3-92CE-553A2504AA89}" srcOrd="2" destOrd="0" parTransId="{7C9D203C-79B2-4EEF-9CA4-BEE8945FBD47}" sibTransId="{043F5CE9-20CE-4E1F-8589-D5111C1C3674}"/>
    <dgm:cxn modelId="{8A83A9C6-BA45-8740-8DB3-A40102ADDCA1}" srcId="{958F4F35-2E46-024A-8C1B-2673273B6E1A}" destId="{CCAD598D-E196-9940-B358-10EEDFE3A4C7}" srcOrd="2" destOrd="0" parTransId="{0328B346-42AF-BC45-BF3D-605965E95A4F}" sibTransId="{B9D5229C-8C6E-494F-A5DB-312CE098CCDD}"/>
    <dgm:cxn modelId="{3E9F23F4-E792-4116-A1F1-B285797733E3}" type="presOf" srcId="{1B1ACF81-4587-4583-8F0B-B1991B7F9C6C}" destId="{1B3866DA-F8CC-9745-9FA5-4E4806A2010D}" srcOrd="0" destOrd="0" presId="urn:microsoft.com/office/officeart/2005/8/layout/vList5"/>
    <dgm:cxn modelId="{DEEAA598-C7F4-416B-BF59-D40BAFC11918}" type="presOf" srcId="{65755171-AFFA-8748-9C41-5FB687095C6C}" destId="{6859A836-8D05-7F41-9A67-D1C2960A0B50}" srcOrd="0" destOrd="0" presId="urn:microsoft.com/office/officeart/2005/8/layout/vList5"/>
    <dgm:cxn modelId="{E9BA3D35-F42C-45F9-B5EB-A6A3D0B26E28}" type="presOf" srcId="{CCAD598D-E196-9940-B358-10EEDFE3A4C7}" destId="{BF79B8DF-1F56-3D41-9C8F-91FF64E636A4}" srcOrd="0" destOrd="0" presId="urn:microsoft.com/office/officeart/2005/8/layout/vList5"/>
    <dgm:cxn modelId="{29BB877C-6E8A-43BA-B4D2-0EB87BE45340}" srcId="{CCAD598D-E196-9940-B358-10EEDFE3A4C7}" destId="{A143D535-E58C-4987-A112-4230D43ABC29}" srcOrd="1" destOrd="0" parTransId="{6701B6F1-8896-4C80-92A5-5AE7D8498B45}" sibTransId="{4749D8A7-EABE-4A2D-9743-DFBF3FED9E13}"/>
    <dgm:cxn modelId="{2E5190B7-F098-483E-970B-4DB48F92906B}" type="presOf" srcId="{A143D535-E58C-4987-A112-4230D43ABC29}" destId="{BABF3BF8-ED77-AD4F-8EA4-8462EF673BF7}" srcOrd="0" destOrd="1" presId="urn:microsoft.com/office/officeart/2005/8/layout/vList5"/>
    <dgm:cxn modelId="{68CB2CD9-7806-4693-8B90-9D832115F745}" srcId="{65755171-AFFA-8748-9C41-5FB687095C6C}" destId="{1B1ACF81-4587-4583-8F0B-B1991B7F9C6C}" srcOrd="0" destOrd="0" parTransId="{B5D7A34A-10C5-49BE-8F34-AF593CAAE372}" sibTransId="{B95EC97C-A615-4C6D-9B79-5F8AD4BB8F32}"/>
    <dgm:cxn modelId="{77FDEAD9-9AF6-6649-AF32-EDCC43D149B3}" srcId="{958F4F35-2E46-024A-8C1B-2673273B6E1A}" destId="{65755171-AFFA-8748-9C41-5FB687095C6C}" srcOrd="0" destOrd="0" parTransId="{D27A1E7C-18C8-A74E-823B-135E3E6A656C}" sibTransId="{BC627611-0D20-8D42-B8A4-ADC64429A83A}"/>
    <dgm:cxn modelId="{19058351-4E40-0C45-9178-1EDABA8B6C2D}" srcId="{958F4F35-2E46-024A-8C1B-2673273B6E1A}" destId="{25C6B727-C452-C444-8131-EBF237EB491B}" srcOrd="1" destOrd="0" parTransId="{406AD7CB-DE54-544C-A3DD-3CBC8BA2D40E}" sibTransId="{1A041716-B545-ED4E-B7EB-AA4ED9112261}"/>
    <dgm:cxn modelId="{BEA91E46-4EE0-415A-B52F-FBE119C8C307}" type="presOf" srcId="{DE7CC137-AE7E-4EDE-A1D4-4D2B92107EB4}" destId="{9B79C419-95FA-2B4C-9A5C-9722B3A1A26F}" srcOrd="0" destOrd="0" presId="urn:microsoft.com/office/officeart/2005/8/layout/vList5"/>
    <dgm:cxn modelId="{0EBB022B-3F24-43F0-BC1A-BF13AD404F57}" type="presOf" srcId="{DE10CFD1-4055-4D91-9240-CE916C106859}" destId="{9B79C419-95FA-2B4C-9A5C-9722B3A1A26F}" srcOrd="0" destOrd="1" presId="urn:microsoft.com/office/officeart/2005/8/layout/vList5"/>
    <dgm:cxn modelId="{E80A0BC1-0525-444A-93B5-1F6DEACA81FE}" type="presOf" srcId="{73B0D29B-E5B8-49D7-B27B-4BFB449EF015}" destId="{BABF3BF8-ED77-AD4F-8EA4-8462EF673BF7}" srcOrd="0" destOrd="0" presId="urn:microsoft.com/office/officeart/2005/8/layout/vList5"/>
    <dgm:cxn modelId="{63A878B2-AC49-45F8-A309-C190D7F69CB0}" srcId="{CCAD598D-E196-9940-B358-10EEDFE3A4C7}" destId="{73B0D29B-E5B8-49D7-B27B-4BFB449EF015}" srcOrd="0" destOrd="0" parTransId="{7A2A4A56-2A2A-4F6D-B292-AD66E48671C0}" sibTransId="{CE10805E-777D-410D-B35F-08D2331C8464}"/>
    <dgm:cxn modelId="{E81F687F-0922-4134-89BE-79A151E162F4}" type="presOf" srcId="{958F4F35-2E46-024A-8C1B-2673273B6E1A}" destId="{E1ED88B3-0703-2C43-A2D3-C273A7129EDD}" srcOrd="0" destOrd="0" presId="urn:microsoft.com/office/officeart/2005/8/layout/vList5"/>
    <dgm:cxn modelId="{050F5713-E44F-4380-9727-71CD6C163FC7}" type="presOf" srcId="{1F68E67C-1712-44D9-9F1B-E20FCA7D3913}" destId="{1B3866DA-F8CC-9745-9FA5-4E4806A2010D}" srcOrd="0" destOrd="1" presId="urn:microsoft.com/office/officeart/2005/8/layout/vList5"/>
    <dgm:cxn modelId="{88793006-4B3A-4993-AB0F-F7C4CB8C138F}" type="presOf" srcId="{25C6B727-C452-C444-8131-EBF237EB491B}" destId="{543E224D-E88F-C347-A6DF-689DEAA768C1}" srcOrd="0" destOrd="0" presId="urn:microsoft.com/office/officeart/2005/8/layout/vList5"/>
    <dgm:cxn modelId="{904DCA28-5207-4F22-9375-88A1729DBB5C}" srcId="{25C6B727-C452-C444-8131-EBF237EB491B}" destId="{DE7CC137-AE7E-4EDE-A1D4-4D2B92107EB4}" srcOrd="0" destOrd="0" parTransId="{5C2B72AA-1417-4FBA-B715-49C28F94B108}" sibTransId="{851567B4-D576-4ECF-9ED8-093B4B8666A8}"/>
    <dgm:cxn modelId="{98C6C24D-EAA5-40AD-B322-7B1A94BC5D88}" type="presOf" srcId="{88F947CD-F6C5-44C3-92CE-553A2504AA89}" destId="{1B3866DA-F8CC-9745-9FA5-4E4806A2010D}" srcOrd="0" destOrd="2" presId="urn:microsoft.com/office/officeart/2005/8/layout/vList5"/>
    <dgm:cxn modelId="{AA297B41-1AF8-4A9D-AAD4-4C6D5A07D03D}" srcId="{65755171-AFFA-8748-9C41-5FB687095C6C}" destId="{1F68E67C-1712-44D9-9F1B-E20FCA7D3913}" srcOrd="1" destOrd="0" parTransId="{3C52FAB1-9134-43B5-9808-1D1871281728}" sibTransId="{08990621-05C1-4942-A077-7C8EBF8A56AA}"/>
    <dgm:cxn modelId="{3B11B692-E5A6-42D8-A426-E6094A3A5B20}" type="presParOf" srcId="{E1ED88B3-0703-2C43-A2D3-C273A7129EDD}" destId="{3F47FBB8-5C3C-EE49-96C0-6669DC0726DA}" srcOrd="0" destOrd="0" presId="urn:microsoft.com/office/officeart/2005/8/layout/vList5"/>
    <dgm:cxn modelId="{E924751A-DE26-4960-B459-15A7563C75D4}" type="presParOf" srcId="{3F47FBB8-5C3C-EE49-96C0-6669DC0726DA}" destId="{6859A836-8D05-7F41-9A67-D1C2960A0B50}" srcOrd="0" destOrd="0" presId="urn:microsoft.com/office/officeart/2005/8/layout/vList5"/>
    <dgm:cxn modelId="{F36A8116-4982-445F-8310-FA750B79E2C0}" type="presParOf" srcId="{3F47FBB8-5C3C-EE49-96C0-6669DC0726DA}" destId="{1B3866DA-F8CC-9745-9FA5-4E4806A2010D}" srcOrd="1" destOrd="0" presId="urn:microsoft.com/office/officeart/2005/8/layout/vList5"/>
    <dgm:cxn modelId="{4A0ECFAB-16D0-4E51-8B3E-C54A06BDFAD5}" type="presParOf" srcId="{E1ED88B3-0703-2C43-A2D3-C273A7129EDD}" destId="{9E99B6C2-5382-5943-B73C-CA8D1ED39453}" srcOrd="1" destOrd="0" presId="urn:microsoft.com/office/officeart/2005/8/layout/vList5"/>
    <dgm:cxn modelId="{F11636E2-074B-4089-B0E9-678B8C7C59A2}" type="presParOf" srcId="{E1ED88B3-0703-2C43-A2D3-C273A7129EDD}" destId="{650E56AD-C0DC-BD44-831C-AB5EEA8CD31E}" srcOrd="2" destOrd="0" presId="urn:microsoft.com/office/officeart/2005/8/layout/vList5"/>
    <dgm:cxn modelId="{B42A332D-1894-42F8-8644-4503290168F2}" type="presParOf" srcId="{650E56AD-C0DC-BD44-831C-AB5EEA8CD31E}" destId="{543E224D-E88F-C347-A6DF-689DEAA768C1}" srcOrd="0" destOrd="0" presId="urn:microsoft.com/office/officeart/2005/8/layout/vList5"/>
    <dgm:cxn modelId="{8DE98050-F1D9-446E-9B96-97EE5A7C3FF0}" type="presParOf" srcId="{650E56AD-C0DC-BD44-831C-AB5EEA8CD31E}" destId="{9B79C419-95FA-2B4C-9A5C-9722B3A1A26F}" srcOrd="1" destOrd="0" presId="urn:microsoft.com/office/officeart/2005/8/layout/vList5"/>
    <dgm:cxn modelId="{AB62005E-1872-4FE4-AFB4-122578D44875}" type="presParOf" srcId="{E1ED88B3-0703-2C43-A2D3-C273A7129EDD}" destId="{F0E9CAAD-C52D-9949-AE66-42F0529CF9CE}" srcOrd="3" destOrd="0" presId="urn:microsoft.com/office/officeart/2005/8/layout/vList5"/>
    <dgm:cxn modelId="{ED8CE43F-5D92-486E-9721-0320884BFF2F}" type="presParOf" srcId="{E1ED88B3-0703-2C43-A2D3-C273A7129EDD}" destId="{4E150404-B0BA-2E4E-9080-B0377E24AFE0}" srcOrd="4" destOrd="0" presId="urn:microsoft.com/office/officeart/2005/8/layout/vList5"/>
    <dgm:cxn modelId="{4B991A8D-3153-4F48-8EFD-F7C479529751}" type="presParOf" srcId="{4E150404-B0BA-2E4E-9080-B0377E24AFE0}" destId="{BF79B8DF-1F56-3D41-9C8F-91FF64E636A4}" srcOrd="0" destOrd="0" presId="urn:microsoft.com/office/officeart/2005/8/layout/vList5"/>
    <dgm:cxn modelId="{11B75BB7-3F70-42CB-99ED-F2868FD5C4A0}" type="presParOf" srcId="{4E150404-B0BA-2E4E-9080-B0377E24AFE0}" destId="{BABF3BF8-ED77-AD4F-8EA4-8462EF673BF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D4BF12-EFC4-4E54-B8E7-C43CF11CCCD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19A973-C02C-43BA-9A58-838F57141ACC}">
      <dgm:prSet phldrT="[Текст]"/>
      <dgm:spPr>
        <a:solidFill>
          <a:srgbClr val="077D82"/>
        </a:solidFill>
      </dgm:spPr>
      <dgm:t>
        <a:bodyPr/>
        <a:lstStyle/>
        <a:p>
          <a:r>
            <a:rPr lang="ru-RU" dirty="0" smtClean="0"/>
            <a:t>Внесение данных</a:t>
          </a:r>
          <a:endParaRPr lang="ru-RU" dirty="0"/>
        </a:p>
      </dgm:t>
    </dgm:pt>
    <dgm:pt modelId="{722D0A55-54C8-442C-B462-647CB6AC33C7}" type="parTrans" cxnId="{0A8A1524-418B-4D54-9332-CA835EC1643F}">
      <dgm:prSet/>
      <dgm:spPr/>
      <dgm:t>
        <a:bodyPr/>
        <a:lstStyle/>
        <a:p>
          <a:endParaRPr lang="ru-RU"/>
        </a:p>
      </dgm:t>
    </dgm:pt>
    <dgm:pt modelId="{4D55E967-CF77-48F7-9CBB-10050E1ACC60}" type="sibTrans" cxnId="{0A8A1524-418B-4D54-9332-CA835EC1643F}">
      <dgm:prSet/>
      <dgm:spPr/>
      <dgm:t>
        <a:bodyPr/>
        <a:lstStyle/>
        <a:p>
          <a:endParaRPr lang="ru-RU"/>
        </a:p>
      </dgm:t>
    </dgm:pt>
    <dgm:pt modelId="{28771852-A777-4770-876A-9D5F9D6C9CDE}">
      <dgm:prSet phldrT="[Текст]" custT="1"/>
      <dgm:spPr/>
      <dgm:t>
        <a:bodyPr/>
        <a:lstStyle/>
        <a:p>
          <a:r>
            <a:rPr lang="ru-RU" sz="1600" dirty="0" smtClean="0"/>
            <a:t>Министерством экономики Свердловской области внесены в систему мониторинга электронные почты участников рабочих групп и ответственных лиц (при этом от </a:t>
          </a:r>
          <a:r>
            <a:rPr lang="ru-RU" sz="1600" dirty="0" err="1" smtClean="0"/>
            <a:t>Артинского</a:t>
          </a:r>
          <a:r>
            <a:rPr lang="ru-RU" sz="1600" dirty="0" smtClean="0"/>
            <a:t>, </a:t>
          </a:r>
          <a:r>
            <a:rPr lang="ru-RU" sz="1600" dirty="0" err="1" smtClean="0"/>
            <a:t>Красноуфимского</a:t>
          </a:r>
          <a:r>
            <a:rPr lang="ru-RU" sz="1600" dirty="0" smtClean="0"/>
            <a:t>, </a:t>
          </a:r>
          <a:r>
            <a:rPr lang="ru-RU" sz="1600" dirty="0" err="1" smtClean="0"/>
            <a:t>Тугулымского</a:t>
          </a:r>
          <a:r>
            <a:rPr lang="ru-RU" sz="1600" dirty="0" smtClean="0"/>
            <a:t> и Туринского городских округов сведения не были получены, также как сведения о сельских городских поселениях муниципальные районы </a:t>
          </a:r>
          <a:r>
            <a:rPr lang="ru-RU" sz="1600" dirty="0" err="1" smtClean="0"/>
            <a:t>Слободо</a:t>
          </a:r>
          <a:r>
            <a:rPr lang="ru-RU" sz="1600" dirty="0" smtClean="0"/>
            <a:t>-Туринский, </a:t>
          </a:r>
          <a:r>
            <a:rPr lang="ru-RU" sz="1600" dirty="0" err="1" smtClean="0"/>
            <a:t>Таборинский</a:t>
          </a:r>
          <a:r>
            <a:rPr lang="ru-RU" sz="1600" dirty="0" smtClean="0"/>
            <a:t>, Нижнесергинский);</a:t>
          </a:r>
          <a:endParaRPr lang="ru-RU" sz="1600" dirty="0"/>
        </a:p>
      </dgm:t>
    </dgm:pt>
    <dgm:pt modelId="{0DF9FA14-95FE-45A9-80C4-4F4E2629133D}" type="parTrans" cxnId="{57C06E7A-32FF-490D-962E-BB4E64C6A3F3}">
      <dgm:prSet/>
      <dgm:spPr/>
      <dgm:t>
        <a:bodyPr/>
        <a:lstStyle/>
        <a:p>
          <a:endParaRPr lang="ru-RU"/>
        </a:p>
      </dgm:t>
    </dgm:pt>
    <dgm:pt modelId="{AF00F8EF-FE23-4C49-A110-C649F6B1A746}" type="sibTrans" cxnId="{57C06E7A-32FF-490D-962E-BB4E64C6A3F3}">
      <dgm:prSet/>
      <dgm:spPr/>
      <dgm:t>
        <a:bodyPr/>
        <a:lstStyle/>
        <a:p>
          <a:endParaRPr lang="ru-RU"/>
        </a:p>
      </dgm:t>
    </dgm:pt>
    <dgm:pt modelId="{272A2C65-AA58-4284-A63F-9A38B4F3B633}">
      <dgm:prSet phldrT="[Текст]"/>
      <dgm:spPr>
        <a:solidFill>
          <a:srgbClr val="077D82"/>
        </a:solidFill>
      </dgm:spPr>
      <dgm:t>
        <a:bodyPr/>
        <a:lstStyle/>
        <a:p>
          <a:r>
            <a:rPr lang="ru-RU" dirty="0" smtClean="0"/>
            <a:t>Корректировки представленных Вами сведений</a:t>
          </a:r>
          <a:endParaRPr lang="ru-RU" dirty="0"/>
        </a:p>
      </dgm:t>
    </dgm:pt>
    <dgm:pt modelId="{C9524D3A-9712-4005-8B2D-DC2B8C88A12D}" type="parTrans" cxnId="{D7E0126B-EDBB-4F26-A35B-661E1284819A}">
      <dgm:prSet/>
      <dgm:spPr/>
      <dgm:t>
        <a:bodyPr/>
        <a:lstStyle/>
        <a:p>
          <a:endParaRPr lang="ru-RU"/>
        </a:p>
      </dgm:t>
    </dgm:pt>
    <dgm:pt modelId="{FAD3228F-750E-4183-9857-BE6B32063C77}" type="sibTrans" cxnId="{D7E0126B-EDBB-4F26-A35B-661E1284819A}">
      <dgm:prSet/>
      <dgm:spPr/>
      <dgm:t>
        <a:bodyPr/>
        <a:lstStyle/>
        <a:p>
          <a:endParaRPr lang="ru-RU"/>
        </a:p>
      </dgm:t>
    </dgm:pt>
    <dgm:pt modelId="{7AF13D4F-E42D-4EAE-85A9-E08C8E991485}">
      <dgm:prSet phldrT="[Текст]"/>
      <dgm:spPr/>
      <dgm:t>
        <a:bodyPr/>
        <a:lstStyle/>
        <a:p>
          <a:endParaRPr lang="ru-RU" sz="1100" dirty="0"/>
        </a:p>
      </dgm:t>
    </dgm:pt>
    <dgm:pt modelId="{C655231D-14AD-4C17-965F-33F097D27FB8}" type="parTrans" cxnId="{7153FA4E-B818-45B3-BFB7-810279EA8A8E}">
      <dgm:prSet/>
      <dgm:spPr/>
      <dgm:t>
        <a:bodyPr/>
        <a:lstStyle/>
        <a:p>
          <a:endParaRPr lang="ru-RU"/>
        </a:p>
      </dgm:t>
    </dgm:pt>
    <dgm:pt modelId="{E1AE2040-9351-41B5-9EF3-367CE2C5D585}" type="sibTrans" cxnId="{7153FA4E-B818-45B3-BFB7-810279EA8A8E}">
      <dgm:prSet/>
      <dgm:spPr/>
      <dgm:t>
        <a:bodyPr/>
        <a:lstStyle/>
        <a:p>
          <a:endParaRPr lang="ru-RU"/>
        </a:p>
      </dgm:t>
    </dgm:pt>
    <dgm:pt modelId="{1622365B-6E54-4BF1-92A5-82B9CE1388C3}">
      <dgm:prSet phldrT="[Текст]" custT="1"/>
      <dgm:spPr/>
      <dgm:t>
        <a:bodyPr/>
        <a:lstStyle/>
        <a:p>
          <a:r>
            <a:rPr lang="ru-RU" sz="1600" dirty="0" smtClean="0"/>
            <a:t>членам рабочих групп и ответственным лицам направлена по электронной почте ссылка на платформу мониторинга, по которой внесены данные (ФИО, наименование организации, должность, пароль);</a:t>
          </a:r>
          <a:endParaRPr lang="ru-RU" sz="1600" dirty="0"/>
        </a:p>
      </dgm:t>
    </dgm:pt>
    <dgm:pt modelId="{BBB9337D-8712-4A88-BC12-E3DBA7AE26B9}" type="parTrans" cxnId="{213ED231-A2DC-4F95-A8A3-C500931A469E}">
      <dgm:prSet/>
      <dgm:spPr/>
      <dgm:t>
        <a:bodyPr/>
        <a:lstStyle/>
        <a:p>
          <a:endParaRPr lang="ru-RU"/>
        </a:p>
      </dgm:t>
    </dgm:pt>
    <dgm:pt modelId="{B7BEFBAC-45E8-4021-B403-302920A32979}" type="sibTrans" cxnId="{213ED231-A2DC-4F95-A8A3-C500931A469E}">
      <dgm:prSet/>
      <dgm:spPr/>
      <dgm:t>
        <a:bodyPr/>
        <a:lstStyle/>
        <a:p>
          <a:endParaRPr lang="ru-RU"/>
        </a:p>
      </dgm:t>
    </dgm:pt>
    <dgm:pt modelId="{ADF1377E-8BF6-4D30-A7AD-070E9C1A5F4B}">
      <dgm:prSet custT="1"/>
      <dgm:spPr/>
      <dgm:t>
        <a:bodyPr/>
        <a:lstStyle/>
        <a:p>
          <a:r>
            <a:rPr lang="ru-RU" sz="1600" dirty="0" smtClean="0"/>
            <a:t>при авторизации у каждого члена рабочей группы создается в системе свой личный кабинет</a:t>
          </a:r>
          <a:endParaRPr lang="ru-RU" sz="1600" dirty="0"/>
        </a:p>
      </dgm:t>
    </dgm:pt>
    <dgm:pt modelId="{B1269EE5-B3CD-4442-A811-1A34B05157DF}" type="parTrans" cxnId="{7B83D2E6-1163-4B7D-81DA-67E02AF33EF8}">
      <dgm:prSet/>
      <dgm:spPr/>
      <dgm:t>
        <a:bodyPr/>
        <a:lstStyle/>
        <a:p>
          <a:endParaRPr lang="ru-RU"/>
        </a:p>
      </dgm:t>
    </dgm:pt>
    <dgm:pt modelId="{A45EF8C6-F24E-4CE1-B0F4-721303946814}" type="sibTrans" cxnId="{7B83D2E6-1163-4B7D-81DA-67E02AF33EF8}">
      <dgm:prSet/>
      <dgm:spPr/>
      <dgm:t>
        <a:bodyPr/>
        <a:lstStyle/>
        <a:p>
          <a:endParaRPr lang="ru-RU"/>
        </a:p>
      </dgm:t>
    </dgm:pt>
    <dgm:pt modelId="{A2F95EB6-B6EC-4745-81D7-6E94A6B604DF}">
      <dgm:prSet custT="1"/>
      <dgm:spPr/>
      <dgm:t>
        <a:bodyPr/>
        <a:lstStyle/>
        <a:p>
          <a:r>
            <a:rPr lang="ru-RU" sz="1600" dirty="0" smtClean="0"/>
            <a:t>разработка административных регламентов по видам муниципального контроля заменена на разработку положений о видах муниципального контроля;</a:t>
          </a:r>
          <a:endParaRPr lang="ru-RU" sz="1600" dirty="0"/>
        </a:p>
      </dgm:t>
    </dgm:pt>
    <dgm:pt modelId="{1DF9D1FB-40DF-41A6-8D73-181DFE7AA693}" type="parTrans" cxnId="{A7AF3E7F-FDAC-43C0-A748-49DA7072DB15}">
      <dgm:prSet/>
      <dgm:spPr/>
      <dgm:t>
        <a:bodyPr/>
        <a:lstStyle/>
        <a:p>
          <a:endParaRPr lang="ru-RU"/>
        </a:p>
      </dgm:t>
    </dgm:pt>
    <dgm:pt modelId="{953334F4-2C33-42E8-9242-BF5656C60117}" type="sibTrans" cxnId="{A7AF3E7F-FDAC-43C0-A748-49DA7072DB15}">
      <dgm:prSet/>
      <dgm:spPr/>
      <dgm:t>
        <a:bodyPr/>
        <a:lstStyle/>
        <a:p>
          <a:endParaRPr lang="ru-RU"/>
        </a:p>
      </dgm:t>
    </dgm:pt>
    <dgm:pt modelId="{BF670EB9-926F-47DD-957B-BA551F668621}">
      <dgm:prSet custT="1"/>
      <dgm:spPr/>
      <dgm:t>
        <a:bodyPr/>
        <a:lstStyle/>
        <a:p>
          <a:r>
            <a:rPr lang="ru-RU" sz="1600" dirty="0" smtClean="0"/>
            <a:t>внесены изменения глав муниципальных образований: </a:t>
          </a:r>
          <a:r>
            <a:rPr lang="ru-RU" sz="1600" dirty="0" err="1" smtClean="0"/>
            <a:t>Алапаевское</a:t>
          </a:r>
          <a:r>
            <a:rPr lang="ru-RU" sz="1600" dirty="0" smtClean="0"/>
            <a:t>, города Алапаевск, </a:t>
          </a:r>
          <a:r>
            <a:rPr lang="ru-RU" sz="1600" dirty="0" err="1" smtClean="0"/>
            <a:t>Арамильский</a:t>
          </a:r>
          <a:r>
            <a:rPr lang="ru-RU" sz="1600" dirty="0" smtClean="0"/>
            <a:t>, </a:t>
          </a:r>
          <a:r>
            <a:rPr lang="ru-RU" sz="1600" dirty="0" err="1" smtClean="0"/>
            <a:t>Асбестовский</a:t>
          </a:r>
          <a:r>
            <a:rPr lang="ru-RU" sz="1600" dirty="0" smtClean="0"/>
            <a:t>, Каменск-Уральский, Невьянский, </a:t>
          </a:r>
          <a:r>
            <a:rPr lang="ru-RU" sz="1600" dirty="0" err="1" smtClean="0"/>
            <a:t>Махневское</a:t>
          </a:r>
          <a:r>
            <a:rPr lang="ru-RU" sz="1600" dirty="0" smtClean="0"/>
            <a:t> муниципальное образование, Верхняя Тура и Нижняя Салда;</a:t>
          </a:r>
          <a:endParaRPr lang="ru-RU" sz="1600" dirty="0"/>
        </a:p>
      </dgm:t>
    </dgm:pt>
    <dgm:pt modelId="{3D93D7B7-0F01-44E6-AF1F-97B04C1C28FB}" type="parTrans" cxnId="{311AC985-8105-49CD-9B5D-4D072FE20209}">
      <dgm:prSet/>
      <dgm:spPr/>
      <dgm:t>
        <a:bodyPr/>
        <a:lstStyle/>
        <a:p>
          <a:endParaRPr lang="ru-RU"/>
        </a:p>
      </dgm:t>
    </dgm:pt>
    <dgm:pt modelId="{76E83BA6-A508-4F07-8DD1-11BA98DAC724}" type="sibTrans" cxnId="{311AC985-8105-49CD-9B5D-4D072FE20209}">
      <dgm:prSet/>
      <dgm:spPr/>
      <dgm:t>
        <a:bodyPr/>
        <a:lstStyle/>
        <a:p>
          <a:endParaRPr lang="ru-RU"/>
        </a:p>
      </dgm:t>
    </dgm:pt>
    <dgm:pt modelId="{B6B3F89A-7600-4883-9AE2-87CD1464937C}">
      <dgm:prSet custT="1"/>
      <dgm:spPr/>
      <dgm:t>
        <a:bodyPr/>
        <a:lstStyle/>
        <a:p>
          <a:r>
            <a:rPr lang="ru-RU" sz="1600" dirty="0" smtClean="0"/>
            <a:t>из плана-графика исключены мероприятия по разработке нормативных актов по муниципальному контролю в области непредусмотренных новым законодательством видов муниципального контроля;</a:t>
          </a:r>
          <a:endParaRPr lang="ru-RU" sz="1600" dirty="0"/>
        </a:p>
      </dgm:t>
    </dgm:pt>
    <dgm:pt modelId="{A1431429-59F0-41B7-9795-1326CF9CDF43}" type="parTrans" cxnId="{66D6DB9E-B678-484F-AD23-EDEBFFD2195F}">
      <dgm:prSet/>
      <dgm:spPr/>
      <dgm:t>
        <a:bodyPr/>
        <a:lstStyle/>
        <a:p>
          <a:endParaRPr lang="ru-RU"/>
        </a:p>
      </dgm:t>
    </dgm:pt>
    <dgm:pt modelId="{A927FFBF-CB9B-4CE2-ABC0-519F862D50ED}" type="sibTrans" cxnId="{66D6DB9E-B678-484F-AD23-EDEBFFD2195F}">
      <dgm:prSet/>
      <dgm:spPr/>
      <dgm:t>
        <a:bodyPr/>
        <a:lstStyle/>
        <a:p>
          <a:endParaRPr lang="ru-RU"/>
        </a:p>
      </dgm:t>
    </dgm:pt>
    <dgm:pt modelId="{C58CB443-5903-42E0-9DB3-3A50A34BE674}">
      <dgm:prSet custT="1"/>
      <dgm:spPr/>
      <dgm:t>
        <a:bodyPr/>
        <a:lstStyle/>
        <a:p>
          <a:r>
            <a:rPr lang="ru-RU" sz="1600" dirty="0" smtClean="0"/>
            <a:t>разработка проектов постановлений администраций муниципальных образований об утверждении положений о виде муниципального контроля заменена проектами решений представительного органа местного самоуправления у городских округов Богданович, Каменский, Верх-Нейвинский, Качканарский;</a:t>
          </a:r>
          <a:endParaRPr lang="ru-RU" sz="1600" dirty="0"/>
        </a:p>
      </dgm:t>
    </dgm:pt>
    <dgm:pt modelId="{18B40B6D-4DFB-4A45-A2E1-5BBACDCF3AFB}" type="parTrans" cxnId="{BC262EA4-2530-426B-B735-0C973E0D238F}">
      <dgm:prSet/>
      <dgm:spPr/>
      <dgm:t>
        <a:bodyPr/>
        <a:lstStyle/>
        <a:p>
          <a:endParaRPr lang="ru-RU"/>
        </a:p>
      </dgm:t>
    </dgm:pt>
    <dgm:pt modelId="{B9F86E3F-E940-4A3B-B633-4D2570C0A20C}" type="sibTrans" cxnId="{BC262EA4-2530-426B-B735-0C973E0D238F}">
      <dgm:prSet/>
      <dgm:spPr/>
      <dgm:t>
        <a:bodyPr/>
        <a:lstStyle/>
        <a:p>
          <a:endParaRPr lang="ru-RU"/>
        </a:p>
      </dgm:t>
    </dgm:pt>
    <dgm:pt modelId="{36F9B30E-6C03-4008-B522-DC806647B7B4}">
      <dgm:prSet custT="1"/>
      <dgm:spPr/>
      <dgm:t>
        <a:bodyPr/>
        <a:lstStyle/>
        <a:p>
          <a:r>
            <a:rPr lang="ru-RU" sz="1600" dirty="0" smtClean="0"/>
            <a:t>внесены изменения по сроку разработки нормативных актов</a:t>
          </a:r>
          <a:endParaRPr lang="ru-RU" sz="1600" dirty="0"/>
        </a:p>
      </dgm:t>
    </dgm:pt>
    <dgm:pt modelId="{53B66D5F-D5ED-4D3D-83A7-B963CF53AA61}" type="parTrans" cxnId="{FD94FE3F-FF6B-4288-B3DA-85C56770AC85}">
      <dgm:prSet/>
      <dgm:spPr/>
      <dgm:t>
        <a:bodyPr/>
        <a:lstStyle/>
        <a:p>
          <a:endParaRPr lang="ru-RU"/>
        </a:p>
      </dgm:t>
    </dgm:pt>
    <dgm:pt modelId="{40C20D94-E002-477D-A610-A2D721A38811}" type="sibTrans" cxnId="{FD94FE3F-FF6B-4288-B3DA-85C56770AC85}">
      <dgm:prSet/>
      <dgm:spPr/>
      <dgm:t>
        <a:bodyPr/>
        <a:lstStyle/>
        <a:p>
          <a:endParaRPr lang="ru-RU"/>
        </a:p>
      </dgm:t>
    </dgm:pt>
    <dgm:pt modelId="{105D7725-939E-4760-9CF6-0D4D55A7575A}" type="pres">
      <dgm:prSet presAssocID="{C4D4BF12-EFC4-4E54-B8E7-C43CF11CCCD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235F94-C3DA-448A-B5A8-BCF11A0BF576}" type="pres">
      <dgm:prSet presAssocID="{7A19A973-C02C-43BA-9A58-838F57141ACC}" presName="composite" presStyleCnt="0"/>
      <dgm:spPr/>
    </dgm:pt>
    <dgm:pt modelId="{F51C54CF-FB75-4661-8ABC-D1AC32CD0618}" type="pres">
      <dgm:prSet presAssocID="{7A19A973-C02C-43BA-9A58-838F57141AC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6C6357-E534-480E-ACAE-0F1CB044CE2C}" type="pres">
      <dgm:prSet presAssocID="{7A19A973-C02C-43BA-9A58-838F57141ACC}" presName="descendantText" presStyleLbl="alignAcc1" presStyleIdx="0" presStyleCnt="2" custScaleY="119905" custLinFactNeighborX="0" custLinFactNeighborY="4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8A122-C3DB-42F0-A5C8-571D3FAB98A9}" type="pres">
      <dgm:prSet presAssocID="{4D55E967-CF77-48F7-9CBB-10050E1ACC60}" presName="sp" presStyleCnt="0"/>
      <dgm:spPr/>
    </dgm:pt>
    <dgm:pt modelId="{30B16397-F7CD-4F91-9BD3-884F34DA943A}" type="pres">
      <dgm:prSet presAssocID="{272A2C65-AA58-4284-A63F-9A38B4F3B633}" presName="composite" presStyleCnt="0"/>
      <dgm:spPr/>
    </dgm:pt>
    <dgm:pt modelId="{03ACFAE5-C677-49B4-BC28-B6B41267535A}" type="pres">
      <dgm:prSet presAssocID="{272A2C65-AA58-4284-A63F-9A38B4F3B633}" presName="parentText" presStyleLbl="alignNode1" presStyleIdx="1" presStyleCnt="2" custLinFactNeighborX="0" custLinFactNeighborY="-176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EFD10-44D0-4FFB-B5BF-91E3DBA91744}" type="pres">
      <dgm:prSet presAssocID="{272A2C65-AA58-4284-A63F-9A38B4F3B633}" presName="descendantText" presStyleLbl="alignAcc1" presStyleIdx="1" presStyleCnt="2" custScaleY="169741" custLinFactNeighborX="0" custLinFactNeighborY="-6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3ED231-A2DC-4F95-A8A3-C500931A469E}" srcId="{7A19A973-C02C-43BA-9A58-838F57141ACC}" destId="{1622365B-6E54-4BF1-92A5-82B9CE1388C3}" srcOrd="1" destOrd="0" parTransId="{BBB9337D-8712-4A88-BC12-E3DBA7AE26B9}" sibTransId="{B7BEFBAC-45E8-4021-B403-302920A32979}"/>
    <dgm:cxn modelId="{311AC985-8105-49CD-9B5D-4D072FE20209}" srcId="{272A2C65-AA58-4284-A63F-9A38B4F3B633}" destId="{BF670EB9-926F-47DD-957B-BA551F668621}" srcOrd="2" destOrd="0" parTransId="{3D93D7B7-0F01-44E6-AF1F-97B04C1C28FB}" sibTransId="{76E83BA6-A508-4F07-8DD1-11BA98DAC724}"/>
    <dgm:cxn modelId="{2A7A86F9-9452-4851-B4BC-43552B872E16}" type="presOf" srcId="{C58CB443-5903-42E0-9DB3-3A50A34BE674}" destId="{80DEFD10-44D0-4FFB-B5BF-91E3DBA91744}" srcOrd="0" destOrd="4" presId="urn:microsoft.com/office/officeart/2005/8/layout/chevron2"/>
    <dgm:cxn modelId="{FA0922BB-BBE2-41C5-BBF3-C7A5CEDDB595}" type="presOf" srcId="{1622365B-6E54-4BF1-92A5-82B9CE1388C3}" destId="{B56C6357-E534-480E-ACAE-0F1CB044CE2C}" srcOrd="0" destOrd="1" presId="urn:microsoft.com/office/officeart/2005/8/layout/chevron2"/>
    <dgm:cxn modelId="{7EEC1544-A74B-4E1F-8109-D89A4D6769C5}" type="presOf" srcId="{ADF1377E-8BF6-4D30-A7AD-070E9C1A5F4B}" destId="{B56C6357-E534-480E-ACAE-0F1CB044CE2C}" srcOrd="0" destOrd="2" presId="urn:microsoft.com/office/officeart/2005/8/layout/chevron2"/>
    <dgm:cxn modelId="{8E0A97F3-759E-434F-9A11-881563F9EF38}" type="presOf" srcId="{7A19A973-C02C-43BA-9A58-838F57141ACC}" destId="{F51C54CF-FB75-4661-8ABC-D1AC32CD0618}" srcOrd="0" destOrd="0" presId="urn:microsoft.com/office/officeart/2005/8/layout/chevron2"/>
    <dgm:cxn modelId="{35484F2B-9AE8-4FC2-9152-0E77A9DCFD31}" type="presOf" srcId="{BF670EB9-926F-47DD-957B-BA551F668621}" destId="{80DEFD10-44D0-4FFB-B5BF-91E3DBA91744}" srcOrd="0" destOrd="2" presId="urn:microsoft.com/office/officeart/2005/8/layout/chevron2"/>
    <dgm:cxn modelId="{B2C69624-AD29-4360-AF54-EA3A93E48C98}" type="presOf" srcId="{A2F95EB6-B6EC-4745-81D7-6E94A6B604DF}" destId="{80DEFD10-44D0-4FFB-B5BF-91E3DBA91744}" srcOrd="0" destOrd="1" presId="urn:microsoft.com/office/officeart/2005/8/layout/chevron2"/>
    <dgm:cxn modelId="{BC262EA4-2530-426B-B735-0C973E0D238F}" srcId="{272A2C65-AA58-4284-A63F-9A38B4F3B633}" destId="{C58CB443-5903-42E0-9DB3-3A50A34BE674}" srcOrd="4" destOrd="0" parTransId="{18B40B6D-4DFB-4A45-A2E1-5BBACDCF3AFB}" sibTransId="{B9F86E3F-E940-4A3B-B633-4D2570C0A20C}"/>
    <dgm:cxn modelId="{67470D93-4407-4743-B021-A69B28C13A95}" type="presOf" srcId="{272A2C65-AA58-4284-A63F-9A38B4F3B633}" destId="{03ACFAE5-C677-49B4-BC28-B6B41267535A}" srcOrd="0" destOrd="0" presId="urn:microsoft.com/office/officeart/2005/8/layout/chevron2"/>
    <dgm:cxn modelId="{A7AF3E7F-FDAC-43C0-A748-49DA7072DB15}" srcId="{272A2C65-AA58-4284-A63F-9A38B4F3B633}" destId="{A2F95EB6-B6EC-4745-81D7-6E94A6B604DF}" srcOrd="1" destOrd="0" parTransId="{1DF9D1FB-40DF-41A6-8D73-181DFE7AA693}" sibTransId="{953334F4-2C33-42E8-9242-BF5656C60117}"/>
    <dgm:cxn modelId="{AAED022B-F16D-4FD0-835F-6C122E21DAC4}" type="presOf" srcId="{7AF13D4F-E42D-4EAE-85A9-E08C8E991485}" destId="{80DEFD10-44D0-4FFB-B5BF-91E3DBA91744}" srcOrd="0" destOrd="0" presId="urn:microsoft.com/office/officeart/2005/8/layout/chevron2"/>
    <dgm:cxn modelId="{FD94FE3F-FF6B-4288-B3DA-85C56770AC85}" srcId="{272A2C65-AA58-4284-A63F-9A38B4F3B633}" destId="{36F9B30E-6C03-4008-B522-DC806647B7B4}" srcOrd="5" destOrd="0" parTransId="{53B66D5F-D5ED-4D3D-83A7-B963CF53AA61}" sibTransId="{40C20D94-E002-477D-A610-A2D721A38811}"/>
    <dgm:cxn modelId="{57C06E7A-32FF-490D-962E-BB4E64C6A3F3}" srcId="{7A19A973-C02C-43BA-9A58-838F57141ACC}" destId="{28771852-A777-4770-876A-9D5F9D6C9CDE}" srcOrd="0" destOrd="0" parTransId="{0DF9FA14-95FE-45A9-80C4-4F4E2629133D}" sibTransId="{AF00F8EF-FE23-4C49-A110-C649F6B1A746}"/>
    <dgm:cxn modelId="{66D6DB9E-B678-484F-AD23-EDEBFFD2195F}" srcId="{272A2C65-AA58-4284-A63F-9A38B4F3B633}" destId="{B6B3F89A-7600-4883-9AE2-87CD1464937C}" srcOrd="3" destOrd="0" parTransId="{A1431429-59F0-41B7-9795-1326CF9CDF43}" sibTransId="{A927FFBF-CB9B-4CE2-ABC0-519F862D50ED}"/>
    <dgm:cxn modelId="{D7E0126B-EDBB-4F26-A35B-661E1284819A}" srcId="{C4D4BF12-EFC4-4E54-B8E7-C43CF11CCCD9}" destId="{272A2C65-AA58-4284-A63F-9A38B4F3B633}" srcOrd="1" destOrd="0" parTransId="{C9524D3A-9712-4005-8B2D-DC2B8C88A12D}" sibTransId="{FAD3228F-750E-4183-9857-BE6B32063C77}"/>
    <dgm:cxn modelId="{71CDB8D9-E4B9-4E75-86BA-6055091180AE}" type="presOf" srcId="{36F9B30E-6C03-4008-B522-DC806647B7B4}" destId="{80DEFD10-44D0-4FFB-B5BF-91E3DBA91744}" srcOrd="0" destOrd="5" presId="urn:microsoft.com/office/officeart/2005/8/layout/chevron2"/>
    <dgm:cxn modelId="{09A53E7D-9471-41D6-A76E-67B9A8F5D461}" type="presOf" srcId="{B6B3F89A-7600-4883-9AE2-87CD1464937C}" destId="{80DEFD10-44D0-4FFB-B5BF-91E3DBA91744}" srcOrd="0" destOrd="3" presId="urn:microsoft.com/office/officeart/2005/8/layout/chevron2"/>
    <dgm:cxn modelId="{0A8A1524-418B-4D54-9332-CA835EC1643F}" srcId="{C4D4BF12-EFC4-4E54-B8E7-C43CF11CCCD9}" destId="{7A19A973-C02C-43BA-9A58-838F57141ACC}" srcOrd="0" destOrd="0" parTransId="{722D0A55-54C8-442C-B462-647CB6AC33C7}" sibTransId="{4D55E967-CF77-48F7-9CBB-10050E1ACC60}"/>
    <dgm:cxn modelId="{A12D3380-90C4-4681-9AEA-EE13550FC689}" type="presOf" srcId="{C4D4BF12-EFC4-4E54-B8E7-C43CF11CCCD9}" destId="{105D7725-939E-4760-9CF6-0D4D55A7575A}" srcOrd="0" destOrd="0" presId="urn:microsoft.com/office/officeart/2005/8/layout/chevron2"/>
    <dgm:cxn modelId="{9B8B9E86-A033-4D0B-BC4F-0A95196E8EA0}" type="presOf" srcId="{28771852-A777-4770-876A-9D5F9D6C9CDE}" destId="{B56C6357-E534-480E-ACAE-0F1CB044CE2C}" srcOrd="0" destOrd="0" presId="urn:microsoft.com/office/officeart/2005/8/layout/chevron2"/>
    <dgm:cxn modelId="{7153FA4E-B818-45B3-BFB7-810279EA8A8E}" srcId="{272A2C65-AA58-4284-A63F-9A38B4F3B633}" destId="{7AF13D4F-E42D-4EAE-85A9-E08C8E991485}" srcOrd="0" destOrd="0" parTransId="{C655231D-14AD-4C17-965F-33F097D27FB8}" sibTransId="{E1AE2040-9351-41B5-9EF3-367CE2C5D585}"/>
    <dgm:cxn modelId="{7B83D2E6-1163-4B7D-81DA-67E02AF33EF8}" srcId="{7A19A973-C02C-43BA-9A58-838F57141ACC}" destId="{ADF1377E-8BF6-4D30-A7AD-070E9C1A5F4B}" srcOrd="2" destOrd="0" parTransId="{B1269EE5-B3CD-4442-A811-1A34B05157DF}" sibTransId="{A45EF8C6-F24E-4CE1-B0F4-721303946814}"/>
    <dgm:cxn modelId="{FF1B7E17-264A-4C64-9F47-066FC5DB8F9D}" type="presParOf" srcId="{105D7725-939E-4760-9CF6-0D4D55A7575A}" destId="{AF235F94-C3DA-448A-B5A8-BCF11A0BF576}" srcOrd="0" destOrd="0" presId="urn:microsoft.com/office/officeart/2005/8/layout/chevron2"/>
    <dgm:cxn modelId="{89AA060F-05B0-4DD1-AE06-C3906DA3F312}" type="presParOf" srcId="{AF235F94-C3DA-448A-B5A8-BCF11A0BF576}" destId="{F51C54CF-FB75-4661-8ABC-D1AC32CD0618}" srcOrd="0" destOrd="0" presId="urn:microsoft.com/office/officeart/2005/8/layout/chevron2"/>
    <dgm:cxn modelId="{89840FDF-17A0-4BC9-AD0E-AA5C6C52E712}" type="presParOf" srcId="{AF235F94-C3DA-448A-B5A8-BCF11A0BF576}" destId="{B56C6357-E534-480E-ACAE-0F1CB044CE2C}" srcOrd="1" destOrd="0" presId="urn:microsoft.com/office/officeart/2005/8/layout/chevron2"/>
    <dgm:cxn modelId="{BEF67DCF-E51F-4E4D-87B1-F297A2781D62}" type="presParOf" srcId="{105D7725-939E-4760-9CF6-0D4D55A7575A}" destId="{2048A122-C3DB-42F0-A5C8-571D3FAB98A9}" srcOrd="1" destOrd="0" presId="urn:microsoft.com/office/officeart/2005/8/layout/chevron2"/>
    <dgm:cxn modelId="{3C70B7DA-2164-489B-A7B8-E7CDF2E2CB0A}" type="presParOf" srcId="{105D7725-939E-4760-9CF6-0D4D55A7575A}" destId="{30B16397-F7CD-4F91-9BD3-884F34DA943A}" srcOrd="2" destOrd="0" presId="urn:microsoft.com/office/officeart/2005/8/layout/chevron2"/>
    <dgm:cxn modelId="{7C534B95-B495-4025-A01B-62D38A88DCE6}" type="presParOf" srcId="{30B16397-F7CD-4F91-9BD3-884F34DA943A}" destId="{03ACFAE5-C677-49B4-BC28-B6B41267535A}" srcOrd="0" destOrd="0" presId="urn:microsoft.com/office/officeart/2005/8/layout/chevron2"/>
    <dgm:cxn modelId="{F1F0CFD7-0783-48EB-A82D-3BA175E56223}" type="presParOf" srcId="{30B16397-F7CD-4F91-9BD3-884F34DA943A}" destId="{80DEFD10-44D0-4FFB-B5BF-91E3DBA9174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866DA-F8CC-9745-9FA5-4E4806A2010D}">
      <dsp:nvSpPr>
        <dsp:cNvPr id="0" name=""/>
        <dsp:cNvSpPr/>
      </dsp:nvSpPr>
      <dsp:spPr>
        <a:xfrm rot="5400000">
          <a:off x="5415813" y="-2591786"/>
          <a:ext cx="1650845" cy="6835677"/>
        </a:xfrm>
        <a:prstGeom prst="round2SameRect">
          <a:avLst/>
        </a:prstGeom>
        <a:solidFill>
          <a:schemeClr val="bg1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latin typeface="+mn-lt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+mn-lt"/>
            </a:rPr>
            <a:t>Включаются все контрольно-надзорные мероприятия</a:t>
          </a:r>
          <a:endParaRPr lang="ru-RU" sz="2800" kern="120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+mn-lt"/>
          </a:endParaRPr>
        </a:p>
      </dsp:txBody>
      <dsp:txXfrm rot="-5400000">
        <a:off x="2823397" y="81218"/>
        <a:ext cx="6755089" cy="1489669"/>
      </dsp:txXfrm>
    </dsp:sp>
    <dsp:sp modelId="{6859A836-8D05-7F41-9A67-D1C2960A0B50}">
      <dsp:nvSpPr>
        <dsp:cNvPr id="0" name=""/>
        <dsp:cNvSpPr/>
      </dsp:nvSpPr>
      <dsp:spPr>
        <a:xfrm>
          <a:off x="3534" y="188104"/>
          <a:ext cx="2819862" cy="1275897"/>
        </a:xfrm>
        <a:prstGeom prst="roundRect">
          <a:avLst/>
        </a:prstGeom>
        <a:solidFill>
          <a:srgbClr val="00A4C3"/>
        </a:solidFill>
        <a:ln w="38100" cap="flat" cmpd="sng" algn="ctr">
          <a:solidFill>
            <a:srgbClr val="00A5C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+mn-lt"/>
            </a:rPr>
            <a:t>Подготовка планов</a:t>
          </a:r>
          <a:endParaRPr lang="ru-RU" sz="2800" kern="1200" dirty="0">
            <a:latin typeface="+mn-lt"/>
          </a:endParaRPr>
        </a:p>
      </dsp:txBody>
      <dsp:txXfrm>
        <a:off x="65818" y="250388"/>
        <a:ext cx="2695294" cy="1151329"/>
      </dsp:txXfrm>
    </dsp:sp>
    <dsp:sp modelId="{9B79C419-95FA-2B4C-9A5C-9722B3A1A26F}">
      <dsp:nvSpPr>
        <dsp:cNvPr id="0" name=""/>
        <dsp:cNvSpPr/>
      </dsp:nvSpPr>
      <dsp:spPr>
        <a:xfrm rot="5400000">
          <a:off x="5576724" y="-957312"/>
          <a:ext cx="1650845" cy="7074777"/>
        </a:xfrm>
        <a:prstGeom prst="round2SameRect">
          <a:avLst/>
        </a:prstGeom>
        <a:solidFill>
          <a:schemeClr val="bg1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+mn-lt"/>
            </a:rPr>
            <a:t>С 1 июля до вступления в силу нового положения продолжает использоваться реестр проверок (ЕРП)</a:t>
          </a:r>
          <a:endParaRPr lang="ru-RU" sz="2000" kern="1200" dirty="0">
            <a:latin typeface="+mn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+mn-lt"/>
            </a:rPr>
            <a:t>С момента вступления в силу Положения о виде контроля, но не позднее 01.01.2022 используется ЕРКНМ (на базе ЕРП)</a:t>
          </a:r>
          <a:endParaRPr lang="ru-RU" sz="2000" kern="1200" dirty="0">
            <a:latin typeface="+mn-lt"/>
          </a:endParaRPr>
        </a:p>
      </dsp:txBody>
      <dsp:txXfrm rot="-5400000">
        <a:off x="2864758" y="1835242"/>
        <a:ext cx="6994189" cy="1489669"/>
      </dsp:txXfrm>
    </dsp:sp>
    <dsp:sp modelId="{543E224D-E88F-C347-A6DF-689DEAA768C1}">
      <dsp:nvSpPr>
        <dsp:cNvPr id="0" name=""/>
        <dsp:cNvSpPr/>
      </dsp:nvSpPr>
      <dsp:spPr>
        <a:xfrm>
          <a:off x="3534" y="1917405"/>
          <a:ext cx="2861223" cy="1275897"/>
        </a:xfrm>
        <a:prstGeom prst="roundRect">
          <a:avLst/>
        </a:prstGeom>
        <a:solidFill>
          <a:srgbClr val="00A4C3"/>
        </a:solidFill>
        <a:ln w="38100" cap="flat" cmpd="sng" algn="ctr">
          <a:solidFill>
            <a:srgbClr val="00A5C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+mn-lt"/>
            </a:rPr>
            <a:t>Направление на согласование </a:t>
          </a:r>
          <a:endParaRPr lang="ru-RU" sz="2800" kern="1200" dirty="0">
            <a:latin typeface="+mn-lt"/>
          </a:endParaRPr>
        </a:p>
      </dsp:txBody>
      <dsp:txXfrm>
        <a:off x="65818" y="1979689"/>
        <a:ext cx="2736655" cy="1151329"/>
      </dsp:txXfrm>
    </dsp:sp>
    <dsp:sp modelId="{BABF3BF8-ED77-AD4F-8EA4-8462EF673BF7}">
      <dsp:nvSpPr>
        <dsp:cNvPr id="0" name=""/>
        <dsp:cNvSpPr/>
      </dsp:nvSpPr>
      <dsp:spPr>
        <a:xfrm rot="5400000">
          <a:off x="5193573" y="1152316"/>
          <a:ext cx="1650845" cy="6363564"/>
        </a:xfrm>
        <a:prstGeom prst="round2SameRect">
          <a:avLst/>
        </a:prstGeom>
        <a:solidFill>
          <a:schemeClr val="bg1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+mn-lt"/>
            </a:rPr>
            <a:t>Согласуется полностью в электронном (машиночитаемом) формате</a:t>
          </a:r>
          <a:r>
            <a:rPr lang="en-US" sz="2000" kern="1200" dirty="0" smtClean="0">
              <a:latin typeface="+mn-lt"/>
            </a:rPr>
            <a:t>;</a:t>
          </a:r>
          <a:endParaRPr lang="ru-RU" sz="2000" kern="1200" dirty="0">
            <a:latin typeface="+mn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+mn-lt"/>
            </a:rPr>
            <a:t>Прозрачная система принятия </a:t>
          </a:r>
          <a:r>
            <a:rPr lang="ru-RU" sz="2000" kern="1200" dirty="0" smtClean="0">
              <a:latin typeface="+mn-lt"/>
            </a:rPr>
            <a:t>решений</a:t>
          </a:r>
          <a:endParaRPr lang="ru-RU" sz="2000" kern="1200" dirty="0">
            <a:latin typeface="+mn-lt"/>
          </a:endParaRPr>
        </a:p>
      </dsp:txBody>
      <dsp:txXfrm rot="-5400000">
        <a:off x="2837214" y="3589263"/>
        <a:ext cx="6282976" cy="1489669"/>
      </dsp:txXfrm>
    </dsp:sp>
    <dsp:sp modelId="{BF79B8DF-1F56-3D41-9C8F-91FF64E636A4}">
      <dsp:nvSpPr>
        <dsp:cNvPr id="0" name=""/>
        <dsp:cNvSpPr/>
      </dsp:nvSpPr>
      <dsp:spPr>
        <a:xfrm>
          <a:off x="3534" y="3696150"/>
          <a:ext cx="2833679" cy="1275897"/>
        </a:xfrm>
        <a:prstGeom prst="roundRect">
          <a:avLst/>
        </a:prstGeom>
        <a:solidFill>
          <a:srgbClr val="00A4C3"/>
        </a:solidFill>
        <a:ln w="38100" cap="flat" cmpd="sng" algn="ctr">
          <a:solidFill>
            <a:srgbClr val="00A5C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latin typeface="+mn-lt"/>
            </a:rPr>
            <a:t>Согласование планов</a:t>
          </a:r>
        </a:p>
      </dsp:txBody>
      <dsp:txXfrm>
        <a:off x="65818" y="3758434"/>
        <a:ext cx="2709111" cy="11513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1C54CF-FB75-4661-8ABC-D1AC32CD0618}">
      <dsp:nvSpPr>
        <dsp:cNvPr id="0" name=""/>
        <dsp:cNvSpPr/>
      </dsp:nvSpPr>
      <dsp:spPr>
        <a:xfrm rot="5400000">
          <a:off x="-371991" y="537598"/>
          <a:ext cx="2479946" cy="1735962"/>
        </a:xfrm>
        <a:prstGeom prst="chevron">
          <a:avLst/>
        </a:prstGeom>
        <a:solidFill>
          <a:srgbClr val="077D8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Внесение данных</a:t>
          </a:r>
          <a:endParaRPr lang="ru-RU" sz="1700" kern="1200" dirty="0"/>
        </a:p>
      </dsp:txBody>
      <dsp:txXfrm rot="-5400000">
        <a:off x="1" y="1033587"/>
        <a:ext cx="1735962" cy="743984"/>
      </dsp:txXfrm>
    </dsp:sp>
    <dsp:sp modelId="{B56C6357-E534-480E-ACAE-0F1CB044CE2C}">
      <dsp:nvSpPr>
        <dsp:cNvPr id="0" name=""/>
        <dsp:cNvSpPr/>
      </dsp:nvSpPr>
      <dsp:spPr>
        <a:xfrm rot="5400000">
          <a:off x="5997567" y="-4190338"/>
          <a:ext cx="1932826" cy="104560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Министерством экономики Свердловской области внесены в систему мониторинга электронные почты участников рабочих групп и ответственных лиц (при этом от </a:t>
          </a:r>
          <a:r>
            <a:rPr lang="ru-RU" sz="1600" kern="1200" dirty="0" err="1" smtClean="0"/>
            <a:t>Артинского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Красноуфимского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Тугулымского</a:t>
          </a:r>
          <a:r>
            <a:rPr lang="ru-RU" sz="1600" kern="1200" dirty="0" smtClean="0"/>
            <a:t> и Туринского городских округов сведения не были получены, также как сведения о сельских городских поселениях муниципальные районы </a:t>
          </a:r>
          <a:r>
            <a:rPr lang="ru-RU" sz="1600" kern="1200" dirty="0" err="1" smtClean="0"/>
            <a:t>Слободо</a:t>
          </a:r>
          <a:r>
            <a:rPr lang="ru-RU" sz="1600" kern="1200" dirty="0" smtClean="0"/>
            <a:t>-Туринский, </a:t>
          </a:r>
          <a:r>
            <a:rPr lang="ru-RU" sz="1600" kern="1200" dirty="0" err="1" smtClean="0"/>
            <a:t>Таборинский</a:t>
          </a:r>
          <a:r>
            <a:rPr lang="ru-RU" sz="1600" kern="1200" dirty="0" smtClean="0"/>
            <a:t>, Нижнесергинский);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членам рабочих групп и ответственным лицам направлена по электронной почте ссылка на платформу мониторинга, по которой внесены данные (ФИО, наименование организации, должность, пароль);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при авторизации у каждого члена рабочей группы создается в системе свой личный кабинет</a:t>
          </a:r>
          <a:endParaRPr lang="ru-RU" sz="1600" kern="1200" dirty="0"/>
        </a:p>
      </dsp:txBody>
      <dsp:txXfrm rot="-5400000">
        <a:off x="1735962" y="165620"/>
        <a:ext cx="10361684" cy="1744120"/>
      </dsp:txXfrm>
    </dsp:sp>
    <dsp:sp modelId="{03ACFAE5-C677-49B4-BC28-B6B41267535A}">
      <dsp:nvSpPr>
        <dsp:cNvPr id="0" name=""/>
        <dsp:cNvSpPr/>
      </dsp:nvSpPr>
      <dsp:spPr>
        <a:xfrm rot="5400000">
          <a:off x="-371991" y="2899251"/>
          <a:ext cx="2479946" cy="1735962"/>
        </a:xfrm>
        <a:prstGeom prst="chevron">
          <a:avLst/>
        </a:prstGeom>
        <a:solidFill>
          <a:srgbClr val="077D8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Корректировки представленных Вами сведений</a:t>
          </a:r>
          <a:endParaRPr lang="ru-RU" sz="1700" kern="1200" dirty="0"/>
        </a:p>
      </dsp:txBody>
      <dsp:txXfrm rot="-5400000">
        <a:off x="1" y="3395240"/>
        <a:ext cx="1735962" cy="743984"/>
      </dsp:txXfrm>
    </dsp:sp>
    <dsp:sp modelId="{80DEFD10-44D0-4FFB-B5BF-91E3DBA91744}">
      <dsp:nvSpPr>
        <dsp:cNvPr id="0" name=""/>
        <dsp:cNvSpPr/>
      </dsp:nvSpPr>
      <dsp:spPr>
        <a:xfrm rot="5400000">
          <a:off x="5595898" y="-1570455"/>
          <a:ext cx="2736165" cy="104560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разработка административных регламентов по видам муниципального контроля заменена на разработку положений о видах муниципального контроля;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внесены изменения глав муниципальных образований: </a:t>
          </a:r>
          <a:r>
            <a:rPr lang="ru-RU" sz="1600" kern="1200" dirty="0" err="1" smtClean="0"/>
            <a:t>Алапаевское</a:t>
          </a:r>
          <a:r>
            <a:rPr lang="ru-RU" sz="1600" kern="1200" dirty="0" smtClean="0"/>
            <a:t>, города Алапаевск, </a:t>
          </a:r>
          <a:r>
            <a:rPr lang="ru-RU" sz="1600" kern="1200" dirty="0" err="1" smtClean="0"/>
            <a:t>Арамильский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Асбестовский</a:t>
          </a:r>
          <a:r>
            <a:rPr lang="ru-RU" sz="1600" kern="1200" dirty="0" smtClean="0"/>
            <a:t>, Каменск-Уральский, Невьянский, </a:t>
          </a:r>
          <a:r>
            <a:rPr lang="ru-RU" sz="1600" kern="1200" dirty="0" err="1" smtClean="0"/>
            <a:t>Махневское</a:t>
          </a:r>
          <a:r>
            <a:rPr lang="ru-RU" sz="1600" kern="1200" dirty="0" smtClean="0"/>
            <a:t> муниципальное образование, Верхняя Тура и Нижняя Салда;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из плана-графика исключены мероприятия по разработке нормативных актов по муниципальному контролю в области непредусмотренных новым законодательством видов муниципального контроля;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разработка проектов постановлений администраций муниципальных образований об утверждении положений о виде муниципального контроля заменена проектами решений представительного органа местного самоуправления у городских округов Богданович, Каменский, Верх-Нейвинский, Качканарский;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внесены изменения по сроку разработки нормативных актов</a:t>
          </a:r>
          <a:endParaRPr lang="ru-RU" sz="1600" kern="1200" dirty="0"/>
        </a:p>
      </dsp:txBody>
      <dsp:txXfrm rot="-5400000">
        <a:off x="1735963" y="2423049"/>
        <a:ext cx="10322468" cy="2469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92" cy="4972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802" y="0"/>
            <a:ext cx="2946292" cy="4972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86DE8-0E1A-453C-9824-F8E113ED9D5A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9354"/>
            <a:ext cx="2946292" cy="4972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802" y="9429354"/>
            <a:ext cx="2946292" cy="4972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A327D-E457-4A9C-A3D3-FA372C937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342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6B89B-9980-44CC-B850-FEFB51BB73D7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0CF31-48BA-4C25-B373-C335479AA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88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4613" y="742950"/>
            <a:ext cx="6627812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97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611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Титульный слайд">
  <p:cSld name="2_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4" descr="head_ground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12188145" cy="124284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3809668" y="1483899"/>
            <a:ext cx="7172768" cy="3313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 sz="4267"/>
            </a:lvl1pPr>
            <a:lvl2pPr marL="1219170" lvl="1" indent="-482588" algn="l">
              <a:spcBef>
                <a:spcPts val="1692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Merriweather Sans"/>
              <a:buChar char="＞"/>
              <a:defRPr/>
            </a:lvl2pPr>
            <a:lvl3pPr marL="1828754" lvl="2" indent="-304792" algn="l">
              <a:spcBef>
                <a:spcPts val="847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marL="2438339" lvl="3" indent="-304792" algn="l">
              <a:spcBef>
                <a:spcPts val="847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marL="3047924" lvl="4" indent="-30479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5" name="Google Shape;25;p4" descr="for_ppt_mineconom.p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0605" y="399245"/>
            <a:ext cx="580055" cy="6075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175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52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268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178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930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3180" y="1287541"/>
            <a:ext cx="10985400" cy="23239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1200" b="0" strike="noStrike" spc="0">
              <a:solidFill>
                <a:srgbClr val="5E5E5E"/>
              </a:solidFill>
              <a:latin typeface="Helvetica Neue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0660" y="5929920"/>
            <a:ext cx="10985400" cy="31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1600" b="0" strike="noStrike" spc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0928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52525"/>
            <a:ext cx="12192000" cy="524827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448800" y="64644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99141-2326-4013-B5D9-BD09A320C41B}" type="slidenum">
              <a:rPr lang="ru-RU" smtClean="0">
                <a:solidFill>
                  <a:srgbClr val="163794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16379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25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340770"/>
            <a:ext cx="10363200" cy="225968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135794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C868E-FB05-4A68-885A-D9660EDFFC9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927648" y="6356352"/>
            <a:ext cx="672074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Совещание Губернатора с Главами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128448" y="6356352"/>
            <a:ext cx="145395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BFED6-8C9F-4CED-B4CD-29CAA91244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38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3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76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84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26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86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0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97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  <a:lin ang="0" scaled="0"/>
          </a:gradFill>
          <a:ln>
            <a:noFill/>
          </a:ln>
        </p:spPr>
        <p:txBody>
          <a:bodyPr spcFirstLastPara="1" wrap="square" lIns="128967" tIns="64467" rIns="128967" bIns="64467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67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809668" y="2284375"/>
            <a:ext cx="7172768" cy="2570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23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3809664" y="5014035"/>
            <a:ext cx="3346395" cy="36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3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912042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77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49754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8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onitoring.ar.gov.ru/" TargetMode="Externa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hyperlink" Target="https://monitoring.ar.gov.ru/" TargetMode="Externa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"/>
            <a:ext cx="12192000" cy="16430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pic>
        <p:nvPicPr>
          <p:cNvPr id="16" name="Рисунок 15" descr="Гербик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5039" y="142302"/>
            <a:ext cx="1561832" cy="928677"/>
          </a:xfrm>
          <a:prstGeom prst="rect">
            <a:avLst/>
          </a:prstGeom>
        </p:spPr>
      </p:pic>
      <p:sp>
        <p:nvSpPr>
          <p:cNvPr id="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2672" y="131667"/>
            <a:ext cx="10203526" cy="1398377"/>
          </a:xfrm>
          <a:noFill/>
        </p:spPr>
        <p:txBody>
          <a:bodyPr/>
          <a:lstStyle/>
          <a:p>
            <a:r>
              <a:rPr lang="ru-RU" sz="2667" b="1" dirty="0">
                <a:latin typeface="Times New Roman" pitchFamily="18" charset="0"/>
              </a:rPr>
              <a:t>Министерство экономики и территориального развития Свердловской области</a:t>
            </a:r>
            <a:r>
              <a:rPr lang="ru-RU" sz="2400" b="1" dirty="0">
                <a:latin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43338" y="1811459"/>
            <a:ext cx="11842715" cy="2698737"/>
          </a:xfrm>
          <a:prstGeom prst="rect">
            <a:avLst/>
          </a:prstGeom>
          <a:solidFill>
            <a:srgbClr val="00A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" y="1796821"/>
            <a:ext cx="11905660" cy="2549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hangingPunct="0"/>
            <a:r>
              <a:rPr lang="ru-RU" sz="3733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органов местного самоуправления по реализации положений Федерального закона от 31 июля 2020 года</a:t>
            </a:r>
          </a:p>
          <a:p>
            <a:pPr algn="ctr" hangingPunct="0"/>
            <a:r>
              <a:rPr lang="ru-RU" sz="3733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248-ФЗ</a:t>
            </a:r>
            <a:endParaRPr lang="ru-RU" sz="4267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3339" y="4345904"/>
            <a:ext cx="7680853" cy="22082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endParaRPr lang="ru-RU" sz="2667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667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667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667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Заместитель Министра</a:t>
            </a:r>
            <a:endParaRPr lang="ru-RU" sz="2667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Ускова Анна Юрьевна</a:t>
            </a:r>
            <a:endParaRPr lang="ru-RU" sz="3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5400000">
            <a:off x="6089366" y="-1589692"/>
            <a:ext cx="60959" cy="1223969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274513"/>
              </p:ext>
            </p:extLst>
          </p:nvPr>
        </p:nvGraphicFramePr>
        <p:xfrm>
          <a:off x="8496267" y="5541237"/>
          <a:ext cx="3552395" cy="1230369"/>
        </p:xfrm>
        <a:graphic>
          <a:graphicData uri="http://schemas.openxmlformats.org/drawingml/2006/table">
            <a:tbl>
              <a:tblPr/>
              <a:tblGrid>
                <a:gridCol w="35523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3036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Екатеринбург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 апреля </a:t>
                      </a: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года  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827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TextShape 1"/>
          <p:cNvSpPr txBox="1"/>
          <p:nvPr/>
        </p:nvSpPr>
        <p:spPr>
          <a:xfrm>
            <a:off x="394920" y="-76575"/>
            <a:ext cx="12192001" cy="1217480"/>
          </a:xfrm>
          <a:prstGeom prst="rect">
            <a:avLst/>
          </a:prstGeom>
          <a:noFill/>
          <a:ln w="12600">
            <a:noFill/>
          </a:ln>
        </p:spPr>
        <p:txBody>
          <a:bodyPr lIns="25380" tIns="25380" rIns="25380" bIns="25380" anchor="ctr">
            <a:normAutofit/>
          </a:bodyPr>
          <a:lstStyle/>
          <a:p>
            <a:pPr lvl="0" defTabSz="1219170">
              <a:lnSpc>
                <a:spcPct val="80000"/>
              </a:lnSpc>
              <a:spcBef>
                <a:spcPts val="2100"/>
              </a:spcBef>
              <a:buClr>
                <a:srgbClr val="000000"/>
              </a:buClr>
              <a:defRPr/>
            </a:pPr>
            <a:r>
              <a:rPr lang="ru-RU" sz="3600" kern="0" spc="-40" dirty="0" smtClean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План-график мероприятий по реализации 248-ФЗ</a:t>
            </a:r>
            <a:endParaRPr kumimoji="0" lang="ru-RU" sz="3600" b="0" i="0" u="none" strike="noStrike" kern="0" cap="none" spc="-4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tem Medium"/>
              <a:ea typeface="Stem Medium"/>
              <a:cs typeface="Arial"/>
              <a:sym typeface="Arial"/>
            </a:endParaRPr>
          </a:p>
        </p:txBody>
      </p:sp>
      <p:cxnSp>
        <p:nvCxnSpPr>
          <p:cNvPr id="52" name="Прямая со стрелкой 51">
            <a:extLst>
              <a:ext uri="{FF2B5EF4-FFF2-40B4-BE49-F238E27FC236}">
                <a16:creationId xmlns="" xmlns:a16="http://schemas.microsoft.com/office/drawing/2014/main" id="{19CB88BC-FA45-4532-AEBC-880ADE563E4D}"/>
              </a:ext>
            </a:extLst>
          </p:cNvPr>
          <p:cNvCxnSpPr>
            <a:cxnSpLocks/>
          </p:cNvCxnSpPr>
          <p:nvPr/>
        </p:nvCxnSpPr>
        <p:spPr>
          <a:xfrm flipV="1">
            <a:off x="12437410" y="1070444"/>
            <a:ext cx="0" cy="445104"/>
          </a:xfrm>
          <a:prstGeom prst="straightConnector1">
            <a:avLst/>
          </a:prstGeom>
          <a:ln w="12700" cap="rnd">
            <a:solidFill>
              <a:schemeClr val="bg1">
                <a:lumMod val="85000"/>
              </a:schemeClr>
            </a:solidFill>
            <a:prstDash val="sysDot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Shape 6495"/>
          <p:cNvSpPr/>
          <p:nvPr/>
        </p:nvSpPr>
        <p:spPr>
          <a:xfrm>
            <a:off x="5943282" y="6722001"/>
            <a:ext cx="135999" cy="135999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Shape 3690"/>
          <p:cNvSpPr/>
          <p:nvPr/>
        </p:nvSpPr>
        <p:spPr>
          <a:xfrm>
            <a:off x="238580" y="1239582"/>
            <a:ext cx="370930" cy="3179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79282" y="996778"/>
            <a:ext cx="5328000" cy="12117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5875">
            <a:solidFill>
              <a:srgbClr val="00A5C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работы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8097989" y="2215800"/>
            <a:ext cx="1377048" cy="598959"/>
          </a:xfrm>
          <a:prstGeom prst="straightConnector1">
            <a:avLst/>
          </a:prstGeom>
          <a:ln>
            <a:solidFill>
              <a:srgbClr val="00A5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947083" y="2268677"/>
            <a:ext cx="0" cy="546082"/>
          </a:xfrm>
          <a:prstGeom prst="straightConnector1">
            <a:avLst/>
          </a:prstGeom>
          <a:ln>
            <a:solidFill>
              <a:srgbClr val="00A5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461125" y="2897147"/>
            <a:ext cx="3196475" cy="11386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5875">
            <a:solidFill>
              <a:srgbClr val="00A5C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1. Обновление нормативной базы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205022" y="2897148"/>
            <a:ext cx="3262048" cy="10960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5875">
            <a:solidFill>
              <a:srgbClr val="00A5C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3. Информатизация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1971561" y="2235547"/>
            <a:ext cx="1349235" cy="592447"/>
          </a:xfrm>
          <a:prstGeom prst="straightConnector1">
            <a:avLst/>
          </a:prstGeom>
          <a:ln>
            <a:solidFill>
              <a:srgbClr val="00A5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995414" y="2902230"/>
            <a:ext cx="3912910" cy="10909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5875">
            <a:solidFill>
              <a:srgbClr val="00A5C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2. Подготовка и согласование Плана проведения КНМ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1125" y="4452370"/>
            <a:ext cx="111607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 Сведения в план-график предоставлены ИОГВ и ОМСУ;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 Министерством экономики и </a:t>
            </a:r>
            <a:r>
              <a:rPr lang="ru-RU" sz="2400" dirty="0" err="1" smtClean="0"/>
              <a:t>терразвития</a:t>
            </a:r>
            <a:r>
              <a:rPr lang="ru-RU" sz="2400" dirty="0" smtClean="0"/>
              <a:t> Свердловской области подготовлен проект;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 После утверждения будет размещен на платформе </a:t>
            </a:r>
            <a:r>
              <a:rPr lang="en-US" sz="2400" u="sng" dirty="0" smtClean="0">
                <a:hlinkClick r:id="rId2"/>
              </a:rPr>
              <a:t>https</a:t>
            </a:r>
            <a:r>
              <a:rPr lang="en-US" sz="2400" u="sng" dirty="0">
                <a:hlinkClick r:id="rId2"/>
              </a:rPr>
              <a:t>://monitoring.ar.gov.ru</a:t>
            </a:r>
            <a:r>
              <a:rPr lang="en-US" sz="2400" dirty="0"/>
              <a:t>/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56118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TextShape 1"/>
          <p:cNvSpPr txBox="1"/>
          <p:nvPr/>
        </p:nvSpPr>
        <p:spPr>
          <a:xfrm>
            <a:off x="213688" y="112068"/>
            <a:ext cx="11508755" cy="808925"/>
          </a:xfrm>
          <a:prstGeom prst="rect">
            <a:avLst/>
          </a:prstGeom>
          <a:noFill/>
          <a:ln w="126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5380" tIns="25380" rIns="25380" bIns="25380" anchor="ctr">
            <a:normAutofit/>
          </a:bodyPr>
          <a:lstStyle/>
          <a:p>
            <a:pPr lvl="0" algn="ctr" defTabSz="1219170">
              <a:lnSpc>
                <a:spcPct val="80000"/>
              </a:lnSpc>
              <a:spcBef>
                <a:spcPts val="2100"/>
              </a:spcBef>
              <a:buClr>
                <a:srgbClr val="000000"/>
              </a:buClr>
              <a:defRPr/>
            </a:pPr>
            <a:r>
              <a:rPr lang="ru-RU" sz="3000" kern="0" dirty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 </a:t>
            </a:r>
            <a:r>
              <a:rPr lang="ru-RU" sz="3000" kern="0" dirty="0" smtClean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Обновление нормативно-правовой базы</a:t>
            </a:r>
            <a:endParaRPr lang="ru-RU" sz="3000" kern="0" dirty="0">
              <a:solidFill>
                <a:srgbClr val="000000"/>
              </a:solidFill>
              <a:latin typeface="Stem Medium"/>
              <a:ea typeface="Stem Medium"/>
              <a:cs typeface="Arial"/>
              <a:sym typeface="Arial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74221" y="944845"/>
            <a:ext cx="3853185" cy="1174026"/>
          </a:xfrm>
          <a:prstGeom prst="roundRect">
            <a:avLst/>
          </a:prstGeom>
          <a:solidFill>
            <a:srgbClr val="00B3AF"/>
          </a:solidFill>
          <a:ln>
            <a:solidFill>
              <a:srgbClr val="00B3A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000" dirty="0" smtClean="0">
                <a:solidFill>
                  <a:schemeClr val="bg1"/>
                </a:solidFill>
                <a:ea typeface="Calibri"/>
                <a:cs typeface="Calibri"/>
              </a:rPr>
              <a:t>1. Разработка Положения об организации и проведении муниципального контроля</a:t>
            </a:r>
            <a:endParaRPr lang="ru-RU" sz="2000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flipH="1">
            <a:off x="239019" y="1999783"/>
            <a:ext cx="44840" cy="4114516"/>
          </a:xfrm>
          <a:prstGeom prst="line">
            <a:avLst/>
          </a:prstGeom>
          <a:ln w="15875">
            <a:solidFill>
              <a:srgbClr val="00B3AF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Скругленный прямоугольник 52"/>
          <p:cNvSpPr/>
          <p:nvPr/>
        </p:nvSpPr>
        <p:spPr>
          <a:xfrm>
            <a:off x="805945" y="2232937"/>
            <a:ext cx="3368959" cy="1055932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EDE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ru-RU" sz="1560" dirty="0">
              <a:solidFill>
                <a:schemeClr val="lt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283859" y="2748514"/>
            <a:ext cx="434039" cy="0"/>
          </a:xfrm>
          <a:prstGeom prst="line">
            <a:avLst/>
          </a:prstGeom>
          <a:ln w="15875">
            <a:solidFill>
              <a:srgbClr val="00B3AF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30780" y="2271461"/>
            <a:ext cx="3016443" cy="954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наименование органа, уполномоченного на осуществление вида муниципального контроля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805945" y="3430815"/>
            <a:ext cx="3381210" cy="1022709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EDE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ru-RU" sz="1560" dirty="0">
              <a:solidFill>
                <a:schemeClr val="lt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30780" y="3466309"/>
            <a:ext cx="2750942" cy="9541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критерии отнесения объектов контроля к категориям риска причинения вреда (при необходимости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805944" y="4576036"/>
            <a:ext cx="3368959" cy="918601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EDE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4430331" y="979858"/>
            <a:ext cx="3868707" cy="1212981"/>
          </a:xfrm>
          <a:prstGeom prst="roundRect">
            <a:avLst/>
          </a:prstGeom>
          <a:solidFill>
            <a:srgbClr val="00B3AF"/>
          </a:solidFill>
          <a:ln>
            <a:solidFill>
              <a:srgbClr val="00B3A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000" dirty="0" smtClean="0">
                <a:solidFill>
                  <a:schemeClr val="bg1"/>
                </a:solidFill>
                <a:ea typeface="Calibri"/>
                <a:cs typeface="Calibri"/>
              </a:rPr>
              <a:t>2. Признание утратившими силу административных регламентов по проведению муниципального контроля</a:t>
            </a:r>
            <a:endParaRPr lang="ru-RU" sz="2000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52956" y="4666004"/>
            <a:ext cx="3226192" cy="738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виды КНМ и перечень допустимых контрольных действий в составе каждого контрольного мероприятия</a:t>
            </a:r>
            <a:endParaRPr lang="ru-RU" sz="1400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805944" y="5588172"/>
            <a:ext cx="3381211" cy="1029526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EDE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96166" y="5617149"/>
            <a:ext cx="3050432" cy="9541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перечень профилактических мероприятий, виды КНМ и периодичность проведения для каждой категории риска</a:t>
            </a:r>
            <a:endParaRPr lang="ru-RU" sz="1400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601963" y="979858"/>
            <a:ext cx="3476408" cy="1201991"/>
          </a:xfrm>
          <a:prstGeom prst="roundRect">
            <a:avLst/>
          </a:prstGeom>
          <a:solidFill>
            <a:srgbClr val="00B3AF"/>
          </a:solidFill>
          <a:ln>
            <a:solidFill>
              <a:srgbClr val="00B3A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000" dirty="0" smtClean="0">
                <a:solidFill>
                  <a:schemeClr val="bg1"/>
                </a:solidFill>
                <a:ea typeface="Calibri"/>
                <a:cs typeface="Calibri"/>
              </a:rPr>
              <a:t>3</a:t>
            </a:r>
            <a:r>
              <a:rPr lang="ru-RU" sz="2000" dirty="0">
                <a:solidFill>
                  <a:schemeClr val="bg1"/>
                </a:solidFill>
                <a:ea typeface="Calibri"/>
                <a:cs typeface="Calibri"/>
              </a:rPr>
              <a:t>. </a:t>
            </a:r>
            <a:r>
              <a:rPr lang="ru-RU" sz="2000" dirty="0" smtClean="0">
                <a:solidFill>
                  <a:schemeClr val="bg1"/>
                </a:solidFill>
                <a:ea typeface="Calibri"/>
                <a:cs typeface="Calibri"/>
              </a:rPr>
              <a:t>Изменение иных нормативных правовых актов, противоречащих </a:t>
            </a:r>
            <a:r>
              <a:rPr lang="ru-RU" sz="2000" dirty="0">
                <a:solidFill>
                  <a:schemeClr val="bg1"/>
                </a:solidFill>
                <a:ea typeface="Calibri"/>
                <a:cs typeface="Calibri"/>
              </a:rPr>
              <a:t>нормам </a:t>
            </a:r>
            <a:r>
              <a:rPr lang="ru-RU" sz="2000" dirty="0" smtClean="0">
                <a:solidFill>
                  <a:schemeClr val="bg1"/>
                </a:solidFill>
                <a:ea typeface="Calibri"/>
                <a:cs typeface="Calibri"/>
              </a:rPr>
              <a:t>248-ФЗ</a:t>
            </a:r>
            <a:endParaRPr lang="ru-RU" sz="2000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187155" y="1482431"/>
            <a:ext cx="172995" cy="57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>
            <a:off x="8364003" y="1520623"/>
            <a:ext cx="172995" cy="57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874297" y="3062604"/>
            <a:ext cx="42040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Срок вступления в силу новых положений – </a:t>
            </a:r>
          </a:p>
          <a:p>
            <a:pPr algn="ctr"/>
            <a:r>
              <a:rPr lang="ru-RU" sz="3200" b="1" dirty="0"/>
              <a:t>с 1 января 2022 года</a:t>
            </a:r>
            <a:endParaRPr lang="ru-RU" sz="3200" dirty="0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261439" y="3943363"/>
            <a:ext cx="434039" cy="0"/>
          </a:xfrm>
          <a:prstGeom prst="line">
            <a:avLst/>
          </a:prstGeom>
          <a:ln w="15875">
            <a:solidFill>
              <a:srgbClr val="00B3AF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61438" y="5035336"/>
            <a:ext cx="434039" cy="0"/>
          </a:xfrm>
          <a:prstGeom prst="line">
            <a:avLst/>
          </a:prstGeom>
          <a:ln w="15875">
            <a:solidFill>
              <a:srgbClr val="00B3AF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39019" y="6114299"/>
            <a:ext cx="434039" cy="0"/>
          </a:xfrm>
          <a:prstGeom prst="line">
            <a:avLst/>
          </a:prstGeom>
          <a:ln w="15875">
            <a:solidFill>
              <a:srgbClr val="00B3AF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88588" y="3077208"/>
            <a:ext cx="317345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Окончательный срок утверждения положений – </a:t>
            </a:r>
          </a:p>
          <a:p>
            <a:pPr algn="ctr"/>
            <a:r>
              <a:rPr lang="ru-RU" sz="3200" b="1" dirty="0"/>
              <a:t>1 сентября текущего </a:t>
            </a:r>
            <a:r>
              <a:rPr lang="ru-RU" sz="3200" b="1" dirty="0" smtClean="0"/>
              <a:t>года</a:t>
            </a:r>
            <a:r>
              <a:rPr lang="ru-RU" sz="3200" dirty="0" smtClean="0"/>
              <a:t> </a:t>
            </a:r>
            <a:endParaRPr lang="ru-RU" sz="3200" dirty="0"/>
          </a:p>
          <a:p>
            <a:pPr algn="ctr"/>
            <a:r>
              <a:rPr lang="ru-RU" sz="3200" dirty="0" smtClean="0"/>
              <a:t>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45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TextShape 1"/>
          <p:cNvSpPr txBox="1"/>
          <p:nvPr/>
        </p:nvSpPr>
        <p:spPr>
          <a:xfrm>
            <a:off x="394921" y="86581"/>
            <a:ext cx="12318023" cy="1200060"/>
          </a:xfrm>
          <a:prstGeom prst="rect">
            <a:avLst/>
          </a:prstGeom>
          <a:noFill/>
          <a:ln w="126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5380" tIns="25380" rIns="25380" bIns="25380" anchor="ctr">
            <a:normAutofit/>
          </a:bodyPr>
          <a:lstStyle/>
          <a:p>
            <a:pPr lvl="0" algn="ctr" defTabSz="1219170">
              <a:lnSpc>
                <a:spcPct val="80000"/>
              </a:lnSpc>
              <a:spcBef>
                <a:spcPts val="2100"/>
              </a:spcBef>
              <a:buClr>
                <a:srgbClr val="000000"/>
              </a:buClr>
              <a:defRPr/>
            </a:pPr>
            <a:r>
              <a:rPr lang="ru-RU" sz="3200" kern="0" dirty="0" smtClean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Проекты Планов контрольных мероприятий (КНМ</a:t>
            </a:r>
            <a:r>
              <a:rPr lang="ru-RU" sz="3200" kern="0" dirty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)</a:t>
            </a:r>
          </a:p>
        </p:txBody>
      </p: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xmlns="" id="{19CB88BC-FA45-4532-AEBC-880ADE563E4D}"/>
              </a:ext>
            </a:extLst>
          </p:cNvPr>
          <p:cNvCxnSpPr>
            <a:cxnSpLocks/>
          </p:cNvCxnSpPr>
          <p:nvPr/>
        </p:nvCxnSpPr>
        <p:spPr>
          <a:xfrm flipV="1">
            <a:off x="12437410" y="1070444"/>
            <a:ext cx="0" cy="445104"/>
          </a:xfrm>
          <a:prstGeom prst="straightConnector1">
            <a:avLst/>
          </a:prstGeom>
          <a:ln w="12700" cap="rnd">
            <a:solidFill>
              <a:schemeClr val="bg1">
                <a:lumMod val="85000"/>
              </a:schemeClr>
            </a:solidFill>
            <a:prstDash val="sysDot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Shape 6495"/>
          <p:cNvSpPr/>
          <p:nvPr/>
        </p:nvSpPr>
        <p:spPr>
          <a:xfrm>
            <a:off x="5943282" y="6722001"/>
            <a:ext cx="135999" cy="135999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Shape 3690"/>
          <p:cNvSpPr/>
          <p:nvPr/>
        </p:nvSpPr>
        <p:spPr>
          <a:xfrm>
            <a:off x="238580" y="1239582"/>
            <a:ext cx="370930" cy="3179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" name="Схема 20">
            <a:extLst>
              <a:ext uri="{FF2B5EF4-FFF2-40B4-BE49-F238E27FC236}">
                <a16:creationId xmlns:a16="http://schemas.microsoft.com/office/drawing/2014/main" xmlns="" id="{1518D4E5-FA51-2348-9E41-D8E1F4FF2D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5810015"/>
              </p:ext>
            </p:extLst>
          </p:nvPr>
        </p:nvGraphicFramePr>
        <p:xfrm>
          <a:off x="1293341" y="1239583"/>
          <a:ext cx="9943070" cy="516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140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TextShape 1"/>
          <p:cNvSpPr txBox="1"/>
          <p:nvPr/>
        </p:nvSpPr>
        <p:spPr>
          <a:xfrm>
            <a:off x="394922" y="86581"/>
            <a:ext cx="11558182" cy="1200060"/>
          </a:xfrm>
          <a:prstGeom prst="rect">
            <a:avLst/>
          </a:prstGeom>
          <a:noFill/>
          <a:ln w="126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5380" tIns="25380" rIns="25380" bIns="25380" anchor="ctr">
            <a:normAutofit/>
          </a:bodyPr>
          <a:lstStyle/>
          <a:p>
            <a:pPr lvl="0" algn="ctr" defTabSz="1219170">
              <a:lnSpc>
                <a:spcPct val="80000"/>
              </a:lnSpc>
              <a:spcBef>
                <a:spcPts val="2100"/>
              </a:spcBef>
              <a:buClr>
                <a:srgbClr val="000000"/>
              </a:buClr>
              <a:defRPr/>
            </a:pPr>
            <a:r>
              <a:rPr lang="ru-RU" sz="3000" kern="0" dirty="0" smtClean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Какая работа по реализации Закона </a:t>
            </a:r>
            <a:r>
              <a:rPr lang="ru-RU" sz="3000" kern="0" dirty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о </a:t>
            </a:r>
            <a:r>
              <a:rPr lang="ru-RU" sz="3000" kern="0" dirty="0" smtClean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контроле проведена</a:t>
            </a:r>
            <a:endParaRPr kumimoji="0" lang="ru-RU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tem Medium"/>
              <a:ea typeface="Stem Medium"/>
              <a:cs typeface="Arial"/>
              <a:sym typeface="Arial"/>
            </a:endParaRPr>
          </a:p>
        </p:txBody>
      </p:sp>
      <p:sp>
        <p:nvSpPr>
          <p:cNvPr id="29" name="Shape 951"/>
          <p:cNvSpPr/>
          <p:nvPr/>
        </p:nvSpPr>
        <p:spPr>
          <a:xfrm rot="-5400000">
            <a:off x="-651150" y="3983028"/>
            <a:ext cx="2525306" cy="51719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Shape 952"/>
          <p:cNvSpPr/>
          <p:nvPr/>
        </p:nvSpPr>
        <p:spPr>
          <a:xfrm rot="-5400000">
            <a:off x="579795" y="5092760"/>
            <a:ext cx="266329" cy="266329"/>
          </a:xfrm>
          <a:prstGeom prst="blockArc">
            <a:avLst>
              <a:gd name="adj1" fmla="val 10701552"/>
              <a:gd name="adj2" fmla="val 16135570"/>
              <a:gd name="adj3" fmla="val 18467"/>
            </a:avLst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Shape 953"/>
          <p:cNvSpPr/>
          <p:nvPr/>
        </p:nvSpPr>
        <p:spPr>
          <a:xfrm rot="10800000">
            <a:off x="590845" y="4123879"/>
            <a:ext cx="132486" cy="50797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954"/>
          <p:cNvSpPr/>
          <p:nvPr/>
        </p:nvSpPr>
        <p:spPr>
          <a:xfrm rot="10800000">
            <a:off x="590845" y="3534384"/>
            <a:ext cx="132486" cy="50797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Shape 955"/>
          <p:cNvSpPr/>
          <p:nvPr/>
        </p:nvSpPr>
        <p:spPr>
          <a:xfrm>
            <a:off x="394921" y="2575752"/>
            <a:ext cx="2493688" cy="826514"/>
          </a:xfrm>
          <a:prstGeom prst="roundRect">
            <a:avLst>
              <a:gd name="adj" fmla="val 50000"/>
            </a:avLst>
          </a:prstGeom>
          <a:solidFill>
            <a:srgbClr val="00B3AF"/>
          </a:solidFill>
          <a:ln>
            <a:solidFill>
              <a:srgbClr val="00B3AF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956"/>
          <p:cNvSpPr/>
          <p:nvPr/>
        </p:nvSpPr>
        <p:spPr>
          <a:xfrm>
            <a:off x="454315" y="2614384"/>
            <a:ext cx="2323178" cy="29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chemeClr val="lt1"/>
              </a:buClr>
              <a:buSzPct val="25000"/>
            </a:pPr>
            <a:r>
              <a:rPr lang="ru-RU" sz="1400" dirty="0">
                <a:solidFill>
                  <a:schemeClr val="bg1"/>
                </a:solidFill>
                <a:ea typeface="Open Sans"/>
                <a:cs typeface="Open Sans"/>
                <a:sym typeface="Open Sans"/>
              </a:rPr>
              <a:t>Региональная рабочая группа по КНД Свердловской области</a:t>
            </a:r>
            <a:endParaRPr lang="en-US" sz="1400" dirty="0">
              <a:solidFill>
                <a:schemeClr val="bg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44" name="Shape 977"/>
          <p:cNvSpPr/>
          <p:nvPr/>
        </p:nvSpPr>
        <p:spPr>
          <a:xfrm flipH="1">
            <a:off x="1146083" y="2503831"/>
            <a:ext cx="9382485" cy="45719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Shape 978"/>
          <p:cNvSpPr/>
          <p:nvPr/>
        </p:nvSpPr>
        <p:spPr>
          <a:xfrm rot="-5400000" flipH="1">
            <a:off x="1012919" y="2503831"/>
            <a:ext cx="266329" cy="266329"/>
          </a:xfrm>
          <a:prstGeom prst="blockArc">
            <a:avLst>
              <a:gd name="adj1" fmla="val 10701552"/>
              <a:gd name="adj2" fmla="val 16135570"/>
              <a:gd name="adj3" fmla="val 18467"/>
            </a:avLst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Shape 979"/>
          <p:cNvSpPr/>
          <p:nvPr/>
        </p:nvSpPr>
        <p:spPr>
          <a:xfrm flipH="1">
            <a:off x="10372613" y="2503831"/>
            <a:ext cx="266329" cy="266329"/>
          </a:xfrm>
          <a:prstGeom prst="blockArc">
            <a:avLst>
              <a:gd name="adj1" fmla="val 10701552"/>
              <a:gd name="adj2" fmla="val 16135570"/>
              <a:gd name="adj3" fmla="val 18467"/>
            </a:avLst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 981"/>
          <p:cNvSpPr/>
          <p:nvPr/>
        </p:nvSpPr>
        <p:spPr>
          <a:xfrm rot="5400000" flipH="1">
            <a:off x="5645532" y="2551007"/>
            <a:ext cx="132486" cy="50797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Shape 982"/>
          <p:cNvSpPr/>
          <p:nvPr/>
        </p:nvSpPr>
        <p:spPr>
          <a:xfrm>
            <a:off x="722205" y="3436750"/>
            <a:ext cx="2701937" cy="37073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 smtClean="0">
                <a:ea typeface="Calibri"/>
                <a:cs typeface="Calibri"/>
                <a:sym typeface="Calibri"/>
              </a:rPr>
              <a:t>КНО Свердловской области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58" name="Shape 982"/>
          <p:cNvSpPr/>
          <p:nvPr/>
        </p:nvSpPr>
        <p:spPr>
          <a:xfrm>
            <a:off x="727333" y="3851629"/>
            <a:ext cx="2819756" cy="67319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</a:pPr>
            <a:r>
              <a:rPr lang="ru-RU" sz="1300" b="0" i="0" u="none" strike="noStrike" cap="none" dirty="0" smtClean="0">
                <a:ea typeface="Calibri"/>
                <a:cs typeface="Calibri"/>
                <a:sym typeface="Calibri"/>
              </a:rPr>
              <a:t>Совет глав </a:t>
            </a: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муниципальных </a:t>
            </a:r>
            <a:r>
              <a:rPr lang="ru-RU" sz="1300" dirty="0">
                <a:ea typeface="Calibri"/>
                <a:cs typeface="Calibri"/>
                <a:sym typeface="Calibri"/>
              </a:rPr>
              <a:t>образований Свердловской области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76" name="Shape 982"/>
          <p:cNvSpPr/>
          <p:nvPr/>
        </p:nvSpPr>
        <p:spPr>
          <a:xfrm>
            <a:off x="722205" y="4568969"/>
            <a:ext cx="2701938" cy="50341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Министерство, ответственное за цифровизацию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115" name="Shape 957"/>
          <p:cNvSpPr/>
          <p:nvPr/>
        </p:nvSpPr>
        <p:spPr>
          <a:xfrm>
            <a:off x="545748" y="1273976"/>
            <a:ext cx="10583154" cy="427600"/>
          </a:xfrm>
          <a:prstGeom prst="roundRect">
            <a:avLst>
              <a:gd name="adj" fmla="val 50000"/>
            </a:avLst>
          </a:prstGeom>
          <a:solidFill>
            <a:srgbClr val="00B3AF"/>
          </a:solidFill>
          <a:ln>
            <a:solidFill>
              <a:srgbClr val="00B3AF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2000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Федеральная рабочая группа по КНД</a:t>
            </a:r>
            <a:endParaRPr lang="ru-RU" sz="2000" b="0" i="0" u="none" strike="noStrike" cap="none" dirty="0">
              <a:solidFill>
                <a:schemeClr val="bg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34799" y="1672834"/>
            <a:ext cx="90941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/>
              <a:t>Заместитель высшего должностного лица (руководителя высшего исполнительного органа государственной власти) субъекта РФ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/>
              <a:t>Ответственный секретарь региональной рабочей группы по КНД </a:t>
            </a:r>
          </a:p>
        </p:txBody>
      </p:sp>
      <p:sp>
        <p:nvSpPr>
          <p:cNvPr id="119" name="Shape 982"/>
          <p:cNvSpPr/>
          <p:nvPr/>
        </p:nvSpPr>
        <p:spPr>
          <a:xfrm>
            <a:off x="727332" y="5166688"/>
            <a:ext cx="2684929" cy="42583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Органы прокуратуры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120" name="Shape 951"/>
          <p:cNvSpPr/>
          <p:nvPr/>
        </p:nvSpPr>
        <p:spPr>
          <a:xfrm rot="-5400000">
            <a:off x="3801984" y="3983027"/>
            <a:ext cx="2525306" cy="51719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952"/>
          <p:cNvSpPr/>
          <p:nvPr/>
        </p:nvSpPr>
        <p:spPr>
          <a:xfrm rot="-5400000">
            <a:off x="5032929" y="5092759"/>
            <a:ext cx="266329" cy="266329"/>
          </a:xfrm>
          <a:prstGeom prst="blockArc">
            <a:avLst>
              <a:gd name="adj1" fmla="val 10701552"/>
              <a:gd name="adj2" fmla="val 16135570"/>
              <a:gd name="adj3" fmla="val 18467"/>
            </a:avLst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953"/>
          <p:cNvSpPr/>
          <p:nvPr/>
        </p:nvSpPr>
        <p:spPr>
          <a:xfrm rot="10800000">
            <a:off x="5043979" y="4123878"/>
            <a:ext cx="132486" cy="50797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954"/>
          <p:cNvSpPr/>
          <p:nvPr/>
        </p:nvSpPr>
        <p:spPr>
          <a:xfrm rot="10800000">
            <a:off x="5043979" y="3534383"/>
            <a:ext cx="132486" cy="50797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955"/>
          <p:cNvSpPr/>
          <p:nvPr/>
        </p:nvSpPr>
        <p:spPr>
          <a:xfrm>
            <a:off x="4137481" y="2590149"/>
            <a:ext cx="4507566" cy="821064"/>
          </a:xfrm>
          <a:prstGeom prst="roundRect">
            <a:avLst>
              <a:gd name="adj" fmla="val 50000"/>
            </a:avLst>
          </a:prstGeom>
          <a:solidFill>
            <a:srgbClr val="00B3AF"/>
          </a:solidFill>
          <a:ln>
            <a:solidFill>
              <a:srgbClr val="00B3AF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956"/>
          <p:cNvSpPr/>
          <p:nvPr/>
        </p:nvSpPr>
        <p:spPr>
          <a:xfrm>
            <a:off x="4227451" y="2606498"/>
            <a:ext cx="4621106" cy="8041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Open Sans"/>
              <a:buNone/>
            </a:pPr>
            <a:r>
              <a:rPr lang="ru-RU" sz="1400" dirty="0" smtClean="0">
                <a:solidFill>
                  <a:schemeClr val="bg1"/>
                </a:solidFill>
                <a:ea typeface="Open Sans"/>
                <a:cs typeface="Open Sans"/>
                <a:sym typeface="Open Sans"/>
              </a:rPr>
              <a:t>Комиссия по повышению качества услуг, осуществлению государственного и 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Open Sans"/>
              <a:buNone/>
            </a:pPr>
            <a:r>
              <a:rPr lang="ru-RU" sz="1400" dirty="0" smtClean="0">
                <a:solidFill>
                  <a:schemeClr val="bg1"/>
                </a:solidFill>
                <a:ea typeface="Open Sans"/>
                <a:cs typeface="Open Sans"/>
                <a:sym typeface="Open Sans"/>
              </a:rPr>
              <a:t>муниципального контроля в Свердловской области  </a:t>
            </a:r>
            <a:endParaRPr lang="en-US" sz="1400" b="0" i="0" u="none" strike="noStrike" cap="none" dirty="0">
              <a:solidFill>
                <a:schemeClr val="bg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127" name="Shape 982"/>
          <p:cNvSpPr/>
          <p:nvPr/>
        </p:nvSpPr>
        <p:spPr>
          <a:xfrm>
            <a:off x="5180467" y="3953296"/>
            <a:ext cx="2715074" cy="40227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КНО муниципальных образований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128" name="Shape 982"/>
          <p:cNvSpPr/>
          <p:nvPr/>
        </p:nvSpPr>
        <p:spPr>
          <a:xfrm>
            <a:off x="5166093" y="4497039"/>
            <a:ext cx="2729447" cy="50786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</a:pPr>
            <a:r>
              <a:rPr lang="ru-RU" sz="1300" dirty="0">
                <a:ea typeface="Calibri"/>
                <a:cs typeface="Calibri"/>
                <a:sym typeface="Calibri"/>
              </a:rPr>
              <a:t>Министерство, ответственное за цифровизацию</a:t>
            </a:r>
          </a:p>
        </p:txBody>
      </p:sp>
      <p:sp>
        <p:nvSpPr>
          <p:cNvPr id="129" name="Shape 982"/>
          <p:cNvSpPr/>
          <p:nvPr/>
        </p:nvSpPr>
        <p:spPr>
          <a:xfrm>
            <a:off x="5180467" y="5068231"/>
            <a:ext cx="2729446" cy="4126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Органы прокуратуры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130" name="Shape 951"/>
          <p:cNvSpPr/>
          <p:nvPr/>
        </p:nvSpPr>
        <p:spPr>
          <a:xfrm rot="-5400000">
            <a:off x="8022196" y="3971656"/>
            <a:ext cx="2525306" cy="51719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952"/>
          <p:cNvSpPr/>
          <p:nvPr/>
        </p:nvSpPr>
        <p:spPr>
          <a:xfrm rot="-5400000">
            <a:off x="9253141" y="5081388"/>
            <a:ext cx="266329" cy="266329"/>
          </a:xfrm>
          <a:prstGeom prst="blockArc">
            <a:avLst>
              <a:gd name="adj1" fmla="val 10701552"/>
              <a:gd name="adj2" fmla="val 16135570"/>
              <a:gd name="adj3" fmla="val 18467"/>
            </a:avLst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953"/>
          <p:cNvSpPr/>
          <p:nvPr/>
        </p:nvSpPr>
        <p:spPr>
          <a:xfrm rot="10800000">
            <a:off x="9264191" y="4112507"/>
            <a:ext cx="132486" cy="50797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954"/>
          <p:cNvSpPr/>
          <p:nvPr/>
        </p:nvSpPr>
        <p:spPr>
          <a:xfrm rot="10800000">
            <a:off x="9264191" y="3523012"/>
            <a:ext cx="132486" cy="50797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955"/>
          <p:cNvSpPr/>
          <p:nvPr/>
        </p:nvSpPr>
        <p:spPr>
          <a:xfrm>
            <a:off x="9039781" y="2593959"/>
            <a:ext cx="2707920" cy="757846"/>
          </a:xfrm>
          <a:prstGeom prst="roundRect">
            <a:avLst>
              <a:gd name="adj" fmla="val 50000"/>
            </a:avLst>
          </a:prstGeom>
          <a:solidFill>
            <a:srgbClr val="00B3AF"/>
          </a:solidFill>
          <a:ln>
            <a:solidFill>
              <a:srgbClr val="00B3AF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956"/>
          <p:cNvSpPr/>
          <p:nvPr/>
        </p:nvSpPr>
        <p:spPr>
          <a:xfrm>
            <a:off x="9039781" y="2710235"/>
            <a:ext cx="2707920" cy="484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Open Sans"/>
              <a:buNone/>
            </a:pPr>
            <a:r>
              <a:rPr lang="ru-RU" sz="1400" dirty="0" smtClean="0">
                <a:solidFill>
                  <a:schemeClr val="bg1"/>
                </a:solidFill>
                <a:ea typeface="Open Sans"/>
                <a:cs typeface="Open Sans"/>
                <a:sym typeface="Open Sans"/>
              </a:rPr>
              <a:t>Региональные рабочие группы </a:t>
            </a:r>
            <a:r>
              <a:rPr lang="ru-RU" sz="1400" dirty="0">
                <a:solidFill>
                  <a:schemeClr val="bg1"/>
                </a:solidFill>
                <a:ea typeface="Open Sans"/>
                <a:cs typeface="Open Sans"/>
                <a:sym typeface="Open Sans"/>
              </a:rPr>
              <a:t>по </a:t>
            </a:r>
            <a:r>
              <a:rPr lang="ru-RU" sz="1400" dirty="0" smtClean="0">
                <a:solidFill>
                  <a:schemeClr val="bg1"/>
                </a:solidFill>
                <a:ea typeface="Open Sans"/>
                <a:cs typeface="Open Sans"/>
                <a:sym typeface="Open Sans"/>
              </a:rPr>
              <a:t>КНД иных регионов</a:t>
            </a:r>
            <a:endParaRPr lang="en-US" sz="1400" b="0" i="0" u="none" strike="noStrike" cap="none" dirty="0">
              <a:solidFill>
                <a:schemeClr val="bg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137" name="Shape 982"/>
          <p:cNvSpPr/>
          <p:nvPr/>
        </p:nvSpPr>
        <p:spPr>
          <a:xfrm>
            <a:off x="9409695" y="3894258"/>
            <a:ext cx="2710953" cy="51139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КНО муниципальных образований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138" name="Shape 982"/>
          <p:cNvSpPr/>
          <p:nvPr/>
        </p:nvSpPr>
        <p:spPr>
          <a:xfrm>
            <a:off x="9386306" y="4539119"/>
            <a:ext cx="2725326" cy="47648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</a:pPr>
            <a:r>
              <a:rPr lang="ru-RU" sz="1300" dirty="0">
                <a:ea typeface="Calibri"/>
                <a:cs typeface="Calibri"/>
                <a:sym typeface="Calibri"/>
              </a:rPr>
              <a:t>Министерство, ответственное за цифровизацию</a:t>
            </a:r>
          </a:p>
        </p:txBody>
      </p:sp>
      <p:sp>
        <p:nvSpPr>
          <p:cNvPr id="139" name="Shape 982"/>
          <p:cNvSpPr/>
          <p:nvPr/>
        </p:nvSpPr>
        <p:spPr>
          <a:xfrm>
            <a:off x="9400678" y="5081388"/>
            <a:ext cx="2710953" cy="39948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Органы прокуратуры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9383" y="388228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/>
              <a:t>…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8391660" y="395329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/>
              <a:t>…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5748" y="5798794"/>
            <a:ext cx="11191580" cy="62214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7653" y="5828798"/>
            <a:ext cx="113848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Минэкономики и </a:t>
            </a:r>
            <a:r>
              <a:rPr lang="ru-RU" sz="1600" dirty="0" err="1" smtClean="0"/>
              <a:t>терразвития</a:t>
            </a:r>
            <a:r>
              <a:rPr lang="ru-RU" sz="1600" dirty="0" smtClean="0"/>
              <a:t> Свердловской области подготовлен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план-график с определением контрольных точек</a:t>
            </a:r>
            <a:r>
              <a:rPr lang="ru-RU" sz="1600" dirty="0"/>
              <a:t>, которые необходимо пройти в рамках реализации ключевых проектов в контексте Закона о контроле. </a:t>
            </a:r>
          </a:p>
        </p:txBody>
      </p:sp>
      <p:sp>
        <p:nvSpPr>
          <p:cNvPr id="49" name="Shape 982">
            <a:extLst>
              <a:ext uri="{FF2B5EF4-FFF2-40B4-BE49-F238E27FC236}">
                <a16:creationId xmlns:a16="http://schemas.microsoft.com/office/drawing/2014/main" xmlns="" id="{E2023675-4044-4951-BF50-93B22C342E71}"/>
              </a:ext>
            </a:extLst>
          </p:cNvPr>
          <p:cNvSpPr/>
          <p:nvPr/>
        </p:nvSpPr>
        <p:spPr>
          <a:xfrm>
            <a:off x="5175339" y="3479903"/>
            <a:ext cx="2701937" cy="3379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КНО </a:t>
            </a:r>
            <a:r>
              <a:rPr lang="ru-RU" sz="1300" dirty="0">
                <a:ea typeface="Calibri"/>
                <a:cs typeface="Calibri"/>
                <a:sym typeface="Calibri"/>
              </a:rPr>
              <a:t>Свердловской области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50" name="Shape 982">
            <a:extLst>
              <a:ext uri="{FF2B5EF4-FFF2-40B4-BE49-F238E27FC236}">
                <a16:creationId xmlns:a16="http://schemas.microsoft.com/office/drawing/2014/main" xmlns="" id="{2B4CB9D4-D8C7-406D-9F22-75E86648A05C}"/>
              </a:ext>
            </a:extLst>
          </p:cNvPr>
          <p:cNvSpPr/>
          <p:nvPr/>
        </p:nvSpPr>
        <p:spPr>
          <a:xfrm>
            <a:off x="9409695" y="3382173"/>
            <a:ext cx="2701937" cy="44629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КНО субъекта РФ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51" name="Shape 982"/>
          <p:cNvSpPr/>
          <p:nvPr/>
        </p:nvSpPr>
        <p:spPr>
          <a:xfrm>
            <a:off x="5175339" y="3949055"/>
            <a:ext cx="2944027" cy="51800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КНО муниципальных </a:t>
            </a:r>
            <a:r>
              <a:rPr lang="ru-RU" sz="1300" dirty="0">
                <a:ea typeface="Calibri"/>
                <a:cs typeface="Calibri"/>
                <a:sym typeface="Calibri"/>
              </a:rPr>
              <a:t>образований Свердловской области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5205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847" y="0"/>
            <a:ext cx="11360800" cy="763600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Корректировка мероприятий органов местного самоуправления </a:t>
            </a:r>
            <a:endParaRPr lang="ru-RU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86360"/>
            <a:ext cx="12192000" cy="56869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114300" indent="0" algn="ctr">
              <a:buNone/>
            </a:pPr>
            <a:r>
              <a:rPr lang="ru-RU" dirty="0">
                <a:solidFill>
                  <a:schemeClr val="tx1"/>
                </a:solidFill>
              </a:rPr>
              <a:t>Вся организация работы проводится через федеральную платформу </a:t>
            </a:r>
            <a:r>
              <a:rPr lang="ru-RU" dirty="0">
                <a:solidFill>
                  <a:schemeClr val="tx1"/>
                </a:solidFill>
                <a:hlinkClick r:id="rId2"/>
              </a:rPr>
              <a:t>https://monitoring.ar.gov.ru</a:t>
            </a:r>
            <a:r>
              <a:rPr lang="ru-RU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9A99141-2326-4013-B5D9-BD09A320C41B}" type="slidenum">
              <a:rPr lang="ru-RU" smtClean="0">
                <a:solidFill>
                  <a:srgbClr val="163794">
                    <a:tint val="75000"/>
                  </a:srgbClr>
                </a:solidFill>
              </a:rPr>
              <a:pPr/>
              <a:t>6</a:t>
            </a:fld>
            <a:endParaRPr lang="ru-RU">
              <a:solidFill>
                <a:srgbClr val="163794">
                  <a:tint val="75000"/>
                </a:srgb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446878013"/>
              </p:ext>
            </p:extLst>
          </p:nvPr>
        </p:nvGraphicFramePr>
        <p:xfrm>
          <a:off x="0" y="1380565"/>
          <a:ext cx="12192000" cy="5448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3677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854" y="227773"/>
            <a:ext cx="11878962" cy="763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3400" dirty="0" smtClean="0">
                <a:solidFill>
                  <a:schemeClr val="tx1"/>
                </a:solidFill>
              </a:rPr>
              <a:t>Вопросы</a:t>
            </a:r>
            <a:r>
              <a:rPr lang="ru-RU" sz="3400" b="1" dirty="0" smtClean="0">
                <a:solidFill>
                  <a:schemeClr val="tx1"/>
                </a:solidFill>
              </a:rPr>
              <a:t> </a:t>
            </a:r>
            <a:r>
              <a:rPr lang="ru-RU" sz="3400" dirty="0" smtClean="0">
                <a:solidFill>
                  <a:schemeClr val="tx1"/>
                </a:solidFill>
              </a:rPr>
              <a:t>по новому законодательству о контроле</a:t>
            </a:r>
            <a:endParaRPr lang="ru-RU" sz="3400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909227"/>
              </p:ext>
            </p:extLst>
          </p:nvPr>
        </p:nvGraphicFramePr>
        <p:xfrm>
          <a:off x="535460" y="991373"/>
          <a:ext cx="11343502" cy="5548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35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669449">
                <a:tc>
                  <a:txBody>
                    <a:bodyPr/>
                    <a:lstStyle/>
                    <a:p>
                      <a:pPr marL="514350" indent="-514350" algn="l">
                        <a:lnSpc>
                          <a:spcPct val="150000"/>
                        </a:lnSpc>
                        <a:buAutoNum type="arabicPeriod"/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</a:rPr>
                        <a:t>Адрес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</a:rPr>
                        <a:t>для направления вопросов: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None/>
                      </a:pP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</a:rPr>
                        <a:t>m.eliseeva@egov66.ru (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</a:rPr>
                        <a:t>Елисеева Марина Юрьевна)</a:t>
                      </a:r>
                      <a:endParaRPr lang="ru-RU" sz="32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2563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2900" dirty="0" smtClean="0"/>
                        <a:t>2. С</a:t>
                      </a:r>
                      <a:r>
                        <a:rPr lang="ru-RU" sz="2900" baseline="0" dirty="0" smtClean="0"/>
                        <a:t>правочная информация, НПА, материалы размещаются</a:t>
                      </a:r>
                    </a:p>
                    <a:p>
                      <a:pPr marL="457200" indent="-457200" algn="l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ru-RU" sz="2900" baseline="0" dirty="0" smtClean="0"/>
                        <a:t>на платформе мониторинга - </a:t>
                      </a:r>
                      <a:r>
                        <a:rPr lang="en-US" sz="2900" b="0" i="0" u="sng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https://</a:t>
                      </a:r>
                      <a:r>
                        <a:rPr lang="en-US" sz="2900" b="0" i="0" u="sng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monitoring.ar.gov.ru</a:t>
                      </a:r>
                      <a:endParaRPr lang="ru-RU" sz="2900" b="0" i="0" u="sng" strike="noStrike" cap="none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Tx/>
                        <a:buNone/>
                      </a:pPr>
                      <a:endParaRPr lang="ru-RU" sz="2900" b="0" i="0" u="sng" strike="noStrike" cap="none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457200" indent="-457200" algn="l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ru-RU" sz="2900" b="0" i="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на сайте «Административная реформа в </a:t>
                      </a:r>
                      <a:r>
                        <a:rPr lang="ru-RU" sz="2900" b="0" i="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Свердловской</a:t>
                      </a:r>
                      <a:br>
                        <a:rPr lang="ru-RU" sz="2900" b="0" i="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</a:br>
                      <a:r>
                        <a:rPr lang="ru-RU" sz="2900" b="0" i="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области</a:t>
                      </a:r>
                      <a:r>
                        <a:rPr lang="ru-RU" sz="2900" b="0" i="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» в разделе «Органам </a:t>
                      </a:r>
                      <a:r>
                        <a:rPr lang="ru-RU" sz="2900" b="0" i="0" u="none" strike="noStrike" cap="none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власти</a:t>
                      </a:r>
                      <a:r>
                        <a:rPr lang="ru-RU" sz="2900" b="0" i="0" u="none" strike="noStrike" cap="none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»</a:t>
                      </a:r>
                    </a:p>
                    <a:p>
                      <a:pPr marL="457200" indent="-457200" algn="l">
                        <a:lnSpc>
                          <a:spcPct val="100000"/>
                        </a:lnSpc>
                        <a:buFontTx/>
                        <a:buChar char="-"/>
                      </a:pPr>
                      <a:endParaRPr lang="ru-RU" sz="2900" b="0" i="0" u="none" strike="noStrike" cap="none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900" b="0" i="0" u="sng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http://ar.gov66.ru/organam-vlasti/sovershenstvovanie-kontrolno-nadzornoj-deyatelnosti</a:t>
                      </a:r>
                      <a:endParaRPr lang="ru-RU" sz="2900" b="0" i="0" u="sng" strike="noStrike" cap="none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121920" marR="121920" marT="60960" marB="6096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9A99141-2326-4013-B5D9-BD09A320C41B}" type="slidenum">
              <a:rPr lang="ru-RU" smtClean="0">
                <a:solidFill>
                  <a:srgbClr val="163794">
                    <a:tint val="75000"/>
                  </a:srgbClr>
                </a:solidFill>
              </a:rPr>
              <a:pPr/>
              <a:t>7</a:t>
            </a:fld>
            <a:endParaRPr lang="ru-RU">
              <a:solidFill>
                <a:srgbClr val="16379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236604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6132</TotalTime>
  <Words>659</Words>
  <Application>Microsoft Office PowerPoint</Application>
  <PresentationFormat>Широкоэкранный</PresentationFormat>
  <Paragraphs>89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Calibri</vt:lpstr>
      <vt:lpstr>Helvetica Neue</vt:lpstr>
      <vt:lpstr>Merriweather Sans</vt:lpstr>
      <vt:lpstr>Open Sans</vt:lpstr>
      <vt:lpstr>Stem Medium</vt:lpstr>
      <vt:lpstr>Times New Roman</vt:lpstr>
      <vt:lpstr>Wingdings</vt:lpstr>
      <vt:lpstr>2_Тема Office</vt:lpstr>
      <vt:lpstr>Simple Light</vt:lpstr>
      <vt:lpstr>Министерство экономики и территориального развития Свердловской области  </vt:lpstr>
      <vt:lpstr>Презентация PowerPoint</vt:lpstr>
      <vt:lpstr>Презентация PowerPoint</vt:lpstr>
      <vt:lpstr>Презентация PowerPoint</vt:lpstr>
      <vt:lpstr>Презентация PowerPoint</vt:lpstr>
      <vt:lpstr>Корректировка мероприятий органов местного самоуправления </vt:lpstr>
      <vt:lpstr>Вопросы по новому законодательству о контроле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Ritum Anna</dc:creator>
  <cp:lastModifiedBy>Елисеева Марина Юрьевна</cp:lastModifiedBy>
  <cp:revision>370</cp:revision>
  <cp:lastPrinted>2021-04-22T10:23:38Z</cp:lastPrinted>
  <dcterms:created xsi:type="dcterms:W3CDTF">2020-05-09T12:46:18Z</dcterms:created>
  <dcterms:modified xsi:type="dcterms:W3CDTF">2021-04-23T05:21:14Z</dcterms:modified>
</cp:coreProperties>
</file>